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sldIdLst>
    <p:sldId id="256" r:id="rId2"/>
    <p:sldId id="257" r:id="rId3"/>
    <p:sldId id="278" r:id="rId4"/>
    <p:sldId id="279" r:id="rId5"/>
    <p:sldId id="258" r:id="rId6"/>
    <p:sldId id="281" r:id="rId7"/>
    <p:sldId id="280" r:id="rId8"/>
    <p:sldId id="282" r:id="rId9"/>
    <p:sldId id="260" r:id="rId10"/>
    <p:sldId id="283" r:id="rId11"/>
    <p:sldId id="261" r:id="rId12"/>
    <p:sldId id="284" r:id="rId13"/>
    <p:sldId id="285" r:id="rId14"/>
    <p:sldId id="287" r:id="rId15"/>
    <p:sldId id="288" r:id="rId16"/>
    <p:sldId id="289" r:id="rId17"/>
    <p:sldId id="264" r:id="rId18"/>
    <p:sldId id="290" r:id="rId19"/>
    <p:sldId id="291" r:id="rId20"/>
    <p:sldId id="292" r:id="rId21"/>
    <p:sldId id="336" r:id="rId22"/>
    <p:sldId id="293" r:id="rId23"/>
    <p:sldId id="333" r:id="rId24"/>
    <p:sldId id="294" r:id="rId25"/>
    <p:sldId id="334" r:id="rId26"/>
    <p:sldId id="295" r:id="rId27"/>
    <p:sldId id="335" r:id="rId28"/>
    <p:sldId id="337" r:id="rId29"/>
    <p:sldId id="268" r:id="rId30"/>
    <p:sldId id="297" r:id="rId31"/>
    <p:sldId id="296" r:id="rId32"/>
    <p:sldId id="298" r:id="rId33"/>
    <p:sldId id="331" r:id="rId34"/>
    <p:sldId id="299" r:id="rId35"/>
    <p:sldId id="300" r:id="rId36"/>
    <p:sldId id="301" r:id="rId37"/>
    <p:sldId id="302" r:id="rId38"/>
    <p:sldId id="304" r:id="rId39"/>
    <p:sldId id="330" r:id="rId40"/>
    <p:sldId id="273" r:id="rId41"/>
    <p:sldId id="306" r:id="rId42"/>
    <p:sldId id="307" r:id="rId43"/>
    <p:sldId id="338" r:id="rId44"/>
    <p:sldId id="308" r:id="rId45"/>
    <p:sldId id="329" r:id="rId46"/>
    <p:sldId id="309" r:id="rId47"/>
    <p:sldId id="310" r:id="rId48"/>
    <p:sldId id="312" r:id="rId49"/>
    <p:sldId id="339" r:id="rId50"/>
    <p:sldId id="313" r:id="rId51"/>
    <p:sldId id="328" r:id="rId52"/>
    <p:sldId id="316" r:id="rId53"/>
    <p:sldId id="317" r:id="rId54"/>
    <p:sldId id="318" r:id="rId55"/>
    <p:sldId id="340" r:id="rId56"/>
    <p:sldId id="319" r:id="rId57"/>
    <p:sldId id="315" r:id="rId58"/>
    <p:sldId id="320" r:id="rId59"/>
    <p:sldId id="321" r:id="rId60"/>
    <p:sldId id="322" r:id="rId61"/>
    <p:sldId id="341" r:id="rId62"/>
    <p:sldId id="324" r:id="rId63"/>
    <p:sldId id="325" r:id="rId64"/>
    <p:sldId id="326"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2"/>
    <p:restoredTop sz="96132"/>
  </p:normalViewPr>
  <p:slideViewPr>
    <p:cSldViewPr snapToGrid="0">
      <p:cViewPr varScale="1">
        <p:scale>
          <a:sx n="120" d="100"/>
          <a:sy n="120" d="100"/>
        </p:scale>
        <p:origin x="36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hyperlink" Target="https://github.com/MainakRepositor/Datasets/tree/master/IPL" TargetMode="Externa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diagrams/_rels/data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4" Type="http://schemas.openxmlformats.org/officeDocument/2006/relationships/image" Target="../media/image65.svg"/></Relationships>
</file>

<file path=ppt/diagrams/_rels/data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4" Type="http://schemas.openxmlformats.org/officeDocument/2006/relationships/image" Target="../media/image65.svg"/></Relationships>
</file>

<file path=ppt/diagrams/_rels/data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4" Type="http://schemas.openxmlformats.org/officeDocument/2006/relationships/image" Target="../media/image65.svg"/></Relationships>
</file>

<file path=ppt/diagrams/_rels/data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4" Type="http://schemas.openxmlformats.org/officeDocument/2006/relationships/image" Target="../media/image6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0.sv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svg"/><Relationship Id="rId9" Type="http://schemas.openxmlformats.org/officeDocument/2006/relationships/hyperlink" Target="https://github.com/MainakRepositor/Datasets/tree/master/IPL"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4" Type="http://schemas.openxmlformats.org/officeDocument/2006/relationships/image" Target="../media/image6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4" Type="http://schemas.openxmlformats.org/officeDocument/2006/relationships/image" Target="../media/image6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4" Type="http://schemas.openxmlformats.org/officeDocument/2006/relationships/image" Target="../media/image65.svg"/></Relationships>
</file>

<file path=ppt/diagrams/_rels/drawing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4" Type="http://schemas.openxmlformats.org/officeDocument/2006/relationships/image" Target="../media/image6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A23FF5-87D7-4326-80A1-325EC8F0D4E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9C5918D-521E-442B-BEB7-FB2B114AD503}">
      <dgm:prSet/>
      <dgm:spPr/>
      <dgm: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T</a:t>
          </a:r>
          <a:r>
            <a:rPr lang="en-US" b="0" i="0" dirty="0">
              <a:latin typeface="Helvetica Neue" panose="02000503000000020004" pitchFamily="2" charset="0"/>
              <a:ea typeface="Helvetica Neue" panose="02000503000000020004" pitchFamily="2" charset="0"/>
              <a:cs typeface="Helvetica Neue" panose="02000503000000020004" pitchFamily="2" charset="0"/>
            </a:rPr>
            <a:t>o conduct a comprehensive analysis of Indian Premier League (IPL) match data spanning from 2008 to 2017. </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dgm:t>
    </dgm:pt>
    <dgm:pt modelId="{00980A53-17E4-47BC-BB78-C4435F1D2C2D}" type="parTrans" cxnId="{125B7BB5-2E8A-46B8-94C8-3C531A633125}">
      <dgm:prSet/>
      <dgm:spPr/>
      <dgm:t>
        <a:bodyPr/>
        <a:lstStyle/>
        <a:p>
          <a:endParaRPr lang="en-US"/>
        </a:p>
      </dgm:t>
    </dgm:pt>
    <dgm:pt modelId="{0FB74A24-80BE-443F-BE92-26BCF9F72D3E}" type="sibTrans" cxnId="{125B7BB5-2E8A-46B8-94C8-3C531A633125}">
      <dgm:prSet/>
      <dgm:spPr/>
      <dgm:t>
        <a:bodyPr/>
        <a:lstStyle/>
        <a:p>
          <a:endParaRPr lang="en-US"/>
        </a:p>
      </dgm:t>
    </dgm:pt>
    <dgm:pt modelId="{880871F7-D9D8-4CD6-8E85-80F43DB3964E}">
      <dgm:prSet/>
      <dgm:spPr/>
      <dgm:t>
        <a:bodyPr/>
        <a:lstStyle/>
        <a:p>
          <a:r>
            <a:rPr lang="en-US" b="0" i="0" dirty="0">
              <a:latin typeface="Helvetica Neue" panose="02000503000000020004" pitchFamily="2" charset="0"/>
              <a:ea typeface="Helvetica Neue" panose="02000503000000020004" pitchFamily="2" charset="0"/>
              <a:cs typeface="Helvetica Neue" panose="02000503000000020004" pitchFamily="2" charset="0"/>
            </a:rPr>
            <a:t>This analysis aims to uncover insights, trends, and patterns within the dataset, providing valuable information about the performance of teams and players, match outcomes, venue preferences, and other key aspects of IPL cricket during this period. </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dgm:t>
    </dgm:pt>
    <dgm:pt modelId="{AE100EEC-1C03-4E4F-BF6F-45885B54646F}" type="parTrans" cxnId="{608F0931-1AF2-4558-B5B5-BFFF9FFEAE65}">
      <dgm:prSet/>
      <dgm:spPr/>
      <dgm:t>
        <a:bodyPr/>
        <a:lstStyle/>
        <a:p>
          <a:endParaRPr lang="en-US"/>
        </a:p>
      </dgm:t>
    </dgm:pt>
    <dgm:pt modelId="{FA715342-A4B1-4EAA-8390-F7BF442CD78B}" type="sibTrans" cxnId="{608F0931-1AF2-4558-B5B5-BFFF9FFEAE65}">
      <dgm:prSet/>
      <dgm:spPr/>
      <dgm:t>
        <a:bodyPr/>
        <a:lstStyle/>
        <a:p>
          <a:endParaRPr lang="en-US"/>
        </a:p>
      </dgm:t>
    </dgm:pt>
    <dgm:pt modelId="{5385E661-297D-4564-A0D2-1965D618E93A}">
      <dgm:prSet/>
      <dgm:spPr/>
      <dgm:t>
        <a:bodyPr/>
        <a:lstStyle/>
        <a:p>
          <a:r>
            <a:rPr lang="en-US" b="0" i="0" dirty="0">
              <a:latin typeface="Helvetica Neue" panose="02000503000000020004" pitchFamily="2" charset="0"/>
              <a:ea typeface="Helvetica Neue" panose="02000503000000020004" pitchFamily="2" charset="0"/>
              <a:cs typeface="Helvetica Neue" panose="02000503000000020004" pitchFamily="2" charset="0"/>
            </a:rPr>
            <a:t>By leveraging the rich dataset containing detailed match-related attributes, the objective is to gain a deeper understanding of the dynamics and evolution of the IPL over the specified timeframe.</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dgm:t>
    </dgm:pt>
    <dgm:pt modelId="{25797F87-A05C-47FB-8384-7B1E10814B1F}" type="parTrans" cxnId="{AFAAD470-7842-4832-9618-07348B0D16AD}">
      <dgm:prSet/>
      <dgm:spPr/>
      <dgm:t>
        <a:bodyPr/>
        <a:lstStyle/>
        <a:p>
          <a:endParaRPr lang="en-US"/>
        </a:p>
      </dgm:t>
    </dgm:pt>
    <dgm:pt modelId="{EE7F6E43-E9A7-4755-9DB9-CEEC9F7A4479}" type="sibTrans" cxnId="{AFAAD470-7842-4832-9618-07348B0D16AD}">
      <dgm:prSet/>
      <dgm:spPr/>
      <dgm:t>
        <a:bodyPr/>
        <a:lstStyle/>
        <a:p>
          <a:endParaRPr lang="en-US"/>
        </a:p>
      </dgm:t>
    </dgm:pt>
    <dgm:pt modelId="{D07DB0F0-C603-443B-A6E8-2AFB357DA6F6}" type="pres">
      <dgm:prSet presAssocID="{FBA23FF5-87D7-4326-80A1-325EC8F0D4E0}" presName="root" presStyleCnt="0">
        <dgm:presLayoutVars>
          <dgm:dir/>
          <dgm:resizeHandles val="exact"/>
        </dgm:presLayoutVars>
      </dgm:prSet>
      <dgm:spPr/>
    </dgm:pt>
    <dgm:pt modelId="{71658701-9412-44E4-95F2-83A8FC54DED7}" type="pres">
      <dgm:prSet presAssocID="{89C5918D-521E-442B-BEB7-FB2B114AD503}" presName="compNode" presStyleCnt="0"/>
      <dgm:spPr/>
    </dgm:pt>
    <dgm:pt modelId="{FD2B659D-2FD3-4F6C-B744-78E80C2CD870}" type="pres">
      <dgm:prSet presAssocID="{89C5918D-521E-442B-BEB7-FB2B114AD503}" presName="bgRect" presStyleLbl="bgShp" presStyleIdx="0" presStyleCnt="3"/>
      <dgm:spPr/>
    </dgm:pt>
    <dgm:pt modelId="{B5609E8C-B2F1-4EAB-AE1B-94C742203BB4}" type="pres">
      <dgm:prSet presAssocID="{89C5918D-521E-442B-BEB7-FB2B114AD50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0F538EA6-839E-47A2-8199-E8FB72EC1473}" type="pres">
      <dgm:prSet presAssocID="{89C5918D-521E-442B-BEB7-FB2B114AD503}" presName="spaceRect" presStyleCnt="0"/>
      <dgm:spPr/>
    </dgm:pt>
    <dgm:pt modelId="{5642448F-1ADE-4188-8008-8F0D6792F67C}" type="pres">
      <dgm:prSet presAssocID="{89C5918D-521E-442B-BEB7-FB2B114AD503}" presName="parTx" presStyleLbl="revTx" presStyleIdx="0" presStyleCnt="3">
        <dgm:presLayoutVars>
          <dgm:chMax val="0"/>
          <dgm:chPref val="0"/>
        </dgm:presLayoutVars>
      </dgm:prSet>
      <dgm:spPr/>
    </dgm:pt>
    <dgm:pt modelId="{C4D61CB7-7AC1-49F9-876C-19A5D0E43CF0}" type="pres">
      <dgm:prSet presAssocID="{0FB74A24-80BE-443F-BE92-26BCF9F72D3E}" presName="sibTrans" presStyleCnt="0"/>
      <dgm:spPr/>
    </dgm:pt>
    <dgm:pt modelId="{A1CB2251-DE90-4D67-AF8F-6E19856779A8}" type="pres">
      <dgm:prSet presAssocID="{880871F7-D9D8-4CD6-8E85-80F43DB3964E}" presName="compNode" presStyleCnt="0"/>
      <dgm:spPr/>
    </dgm:pt>
    <dgm:pt modelId="{58CDC01D-322B-43F0-A0BD-84054D1202FD}" type="pres">
      <dgm:prSet presAssocID="{880871F7-D9D8-4CD6-8E85-80F43DB3964E}" presName="bgRect" presStyleLbl="bgShp" presStyleIdx="1" presStyleCnt="3"/>
      <dgm:spPr/>
    </dgm:pt>
    <dgm:pt modelId="{F0C2CEEE-A654-4B34-851A-C65D0F8C7E16}" type="pres">
      <dgm:prSet presAssocID="{880871F7-D9D8-4CD6-8E85-80F43DB3964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ce"/>
        </a:ext>
      </dgm:extLst>
    </dgm:pt>
    <dgm:pt modelId="{8C6FCA4F-F52D-4084-8A55-94675886115C}" type="pres">
      <dgm:prSet presAssocID="{880871F7-D9D8-4CD6-8E85-80F43DB3964E}" presName="spaceRect" presStyleCnt="0"/>
      <dgm:spPr/>
    </dgm:pt>
    <dgm:pt modelId="{ACB3D961-FCA6-49C9-B050-2FD484E0499B}" type="pres">
      <dgm:prSet presAssocID="{880871F7-D9D8-4CD6-8E85-80F43DB3964E}" presName="parTx" presStyleLbl="revTx" presStyleIdx="1" presStyleCnt="3">
        <dgm:presLayoutVars>
          <dgm:chMax val="0"/>
          <dgm:chPref val="0"/>
        </dgm:presLayoutVars>
      </dgm:prSet>
      <dgm:spPr/>
    </dgm:pt>
    <dgm:pt modelId="{3F31ED36-0ACC-4490-954A-0A4EBBBE71EE}" type="pres">
      <dgm:prSet presAssocID="{FA715342-A4B1-4EAA-8390-F7BF442CD78B}" presName="sibTrans" presStyleCnt="0"/>
      <dgm:spPr/>
    </dgm:pt>
    <dgm:pt modelId="{69BDBCF3-733D-4389-A405-D9CDBA047B52}" type="pres">
      <dgm:prSet presAssocID="{5385E661-297D-4564-A0D2-1965D618E93A}" presName="compNode" presStyleCnt="0"/>
      <dgm:spPr/>
    </dgm:pt>
    <dgm:pt modelId="{AAE05D17-6A9D-43B7-9337-F71ED3F2D333}" type="pres">
      <dgm:prSet presAssocID="{5385E661-297D-4564-A0D2-1965D618E93A}" presName="bgRect" presStyleLbl="bgShp" presStyleIdx="2" presStyleCnt="3"/>
      <dgm:spPr/>
    </dgm:pt>
    <dgm:pt modelId="{46EB52EE-771A-426E-8CE8-20D0B216AD7D}" type="pres">
      <dgm:prSet presAssocID="{5385E661-297D-4564-A0D2-1965D618E93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4AA51302-A447-42B6-ACB3-2D8A096ED927}" type="pres">
      <dgm:prSet presAssocID="{5385E661-297D-4564-A0D2-1965D618E93A}" presName="spaceRect" presStyleCnt="0"/>
      <dgm:spPr/>
    </dgm:pt>
    <dgm:pt modelId="{6F67AB1B-A2C8-40F4-AF83-B9939A045FF9}" type="pres">
      <dgm:prSet presAssocID="{5385E661-297D-4564-A0D2-1965D618E93A}" presName="parTx" presStyleLbl="revTx" presStyleIdx="2" presStyleCnt="3">
        <dgm:presLayoutVars>
          <dgm:chMax val="0"/>
          <dgm:chPref val="0"/>
        </dgm:presLayoutVars>
      </dgm:prSet>
      <dgm:spPr/>
    </dgm:pt>
  </dgm:ptLst>
  <dgm:cxnLst>
    <dgm:cxn modelId="{C01C312E-8CF6-40B1-8229-8334C9C6F749}" type="presOf" srcId="{FBA23FF5-87D7-4326-80A1-325EC8F0D4E0}" destId="{D07DB0F0-C603-443B-A6E8-2AFB357DA6F6}" srcOrd="0" destOrd="0" presId="urn:microsoft.com/office/officeart/2018/2/layout/IconVerticalSolidList"/>
    <dgm:cxn modelId="{608F0931-1AF2-4558-B5B5-BFFF9FFEAE65}" srcId="{FBA23FF5-87D7-4326-80A1-325EC8F0D4E0}" destId="{880871F7-D9D8-4CD6-8E85-80F43DB3964E}" srcOrd="1" destOrd="0" parTransId="{AE100EEC-1C03-4E4F-BF6F-45885B54646F}" sibTransId="{FA715342-A4B1-4EAA-8390-F7BF442CD78B}"/>
    <dgm:cxn modelId="{AFAAD470-7842-4832-9618-07348B0D16AD}" srcId="{FBA23FF5-87D7-4326-80A1-325EC8F0D4E0}" destId="{5385E661-297D-4564-A0D2-1965D618E93A}" srcOrd="2" destOrd="0" parTransId="{25797F87-A05C-47FB-8384-7B1E10814B1F}" sibTransId="{EE7F6E43-E9A7-4755-9DB9-CEEC9F7A4479}"/>
    <dgm:cxn modelId="{C22EB677-B780-42C5-80E4-364E00F8BC32}" type="presOf" srcId="{89C5918D-521E-442B-BEB7-FB2B114AD503}" destId="{5642448F-1ADE-4188-8008-8F0D6792F67C}" srcOrd="0" destOrd="0" presId="urn:microsoft.com/office/officeart/2018/2/layout/IconVerticalSolidList"/>
    <dgm:cxn modelId="{18B9DC99-7171-4A2E-BE4A-7C6612C4ACBA}" type="presOf" srcId="{880871F7-D9D8-4CD6-8E85-80F43DB3964E}" destId="{ACB3D961-FCA6-49C9-B050-2FD484E0499B}" srcOrd="0" destOrd="0" presId="urn:microsoft.com/office/officeart/2018/2/layout/IconVerticalSolidList"/>
    <dgm:cxn modelId="{125B7BB5-2E8A-46B8-94C8-3C531A633125}" srcId="{FBA23FF5-87D7-4326-80A1-325EC8F0D4E0}" destId="{89C5918D-521E-442B-BEB7-FB2B114AD503}" srcOrd="0" destOrd="0" parTransId="{00980A53-17E4-47BC-BB78-C4435F1D2C2D}" sibTransId="{0FB74A24-80BE-443F-BE92-26BCF9F72D3E}"/>
    <dgm:cxn modelId="{46B11BFA-AC9E-40FE-9C7E-A8E14EEA543D}" type="presOf" srcId="{5385E661-297D-4564-A0D2-1965D618E93A}" destId="{6F67AB1B-A2C8-40F4-AF83-B9939A045FF9}" srcOrd="0" destOrd="0" presId="urn:microsoft.com/office/officeart/2018/2/layout/IconVerticalSolidList"/>
    <dgm:cxn modelId="{5753B56C-5833-46CB-A9E0-898886AE3910}" type="presParOf" srcId="{D07DB0F0-C603-443B-A6E8-2AFB357DA6F6}" destId="{71658701-9412-44E4-95F2-83A8FC54DED7}" srcOrd="0" destOrd="0" presId="urn:microsoft.com/office/officeart/2018/2/layout/IconVerticalSolidList"/>
    <dgm:cxn modelId="{41CE43D2-8D4E-431C-B46A-D012E20F3163}" type="presParOf" srcId="{71658701-9412-44E4-95F2-83A8FC54DED7}" destId="{FD2B659D-2FD3-4F6C-B744-78E80C2CD870}" srcOrd="0" destOrd="0" presId="urn:microsoft.com/office/officeart/2018/2/layout/IconVerticalSolidList"/>
    <dgm:cxn modelId="{4D179B7D-088D-49F9-A916-DFE336D7833E}" type="presParOf" srcId="{71658701-9412-44E4-95F2-83A8FC54DED7}" destId="{B5609E8C-B2F1-4EAB-AE1B-94C742203BB4}" srcOrd="1" destOrd="0" presId="urn:microsoft.com/office/officeart/2018/2/layout/IconVerticalSolidList"/>
    <dgm:cxn modelId="{BC547CF7-93BD-4B52-9F8A-1CE72A0DAC7B}" type="presParOf" srcId="{71658701-9412-44E4-95F2-83A8FC54DED7}" destId="{0F538EA6-839E-47A2-8199-E8FB72EC1473}" srcOrd="2" destOrd="0" presId="urn:microsoft.com/office/officeart/2018/2/layout/IconVerticalSolidList"/>
    <dgm:cxn modelId="{4DF749C0-E036-4197-98CD-B96F9F441696}" type="presParOf" srcId="{71658701-9412-44E4-95F2-83A8FC54DED7}" destId="{5642448F-1ADE-4188-8008-8F0D6792F67C}" srcOrd="3" destOrd="0" presId="urn:microsoft.com/office/officeart/2018/2/layout/IconVerticalSolidList"/>
    <dgm:cxn modelId="{19EA4909-1375-455D-811D-4444708D050B}" type="presParOf" srcId="{D07DB0F0-C603-443B-A6E8-2AFB357DA6F6}" destId="{C4D61CB7-7AC1-49F9-876C-19A5D0E43CF0}" srcOrd="1" destOrd="0" presId="urn:microsoft.com/office/officeart/2018/2/layout/IconVerticalSolidList"/>
    <dgm:cxn modelId="{3909201B-CD92-46DC-92CA-DB5E074C579F}" type="presParOf" srcId="{D07DB0F0-C603-443B-A6E8-2AFB357DA6F6}" destId="{A1CB2251-DE90-4D67-AF8F-6E19856779A8}" srcOrd="2" destOrd="0" presId="urn:microsoft.com/office/officeart/2018/2/layout/IconVerticalSolidList"/>
    <dgm:cxn modelId="{5BC2135E-162B-42EC-89CE-FAF67B85C65E}" type="presParOf" srcId="{A1CB2251-DE90-4D67-AF8F-6E19856779A8}" destId="{58CDC01D-322B-43F0-A0BD-84054D1202FD}" srcOrd="0" destOrd="0" presId="urn:microsoft.com/office/officeart/2018/2/layout/IconVerticalSolidList"/>
    <dgm:cxn modelId="{38B233DF-18A1-4D9C-BF9F-FD25E6F7D7A8}" type="presParOf" srcId="{A1CB2251-DE90-4D67-AF8F-6E19856779A8}" destId="{F0C2CEEE-A654-4B34-851A-C65D0F8C7E16}" srcOrd="1" destOrd="0" presId="urn:microsoft.com/office/officeart/2018/2/layout/IconVerticalSolidList"/>
    <dgm:cxn modelId="{5C0336FF-D6D7-4EC3-BC97-5630AD9B545F}" type="presParOf" srcId="{A1CB2251-DE90-4D67-AF8F-6E19856779A8}" destId="{8C6FCA4F-F52D-4084-8A55-94675886115C}" srcOrd="2" destOrd="0" presId="urn:microsoft.com/office/officeart/2018/2/layout/IconVerticalSolidList"/>
    <dgm:cxn modelId="{339A56E3-69FD-43A5-855C-98128CDE3C14}" type="presParOf" srcId="{A1CB2251-DE90-4D67-AF8F-6E19856779A8}" destId="{ACB3D961-FCA6-49C9-B050-2FD484E0499B}" srcOrd="3" destOrd="0" presId="urn:microsoft.com/office/officeart/2018/2/layout/IconVerticalSolidList"/>
    <dgm:cxn modelId="{89F0FD89-513E-4F05-A04C-557C63F98F48}" type="presParOf" srcId="{D07DB0F0-C603-443B-A6E8-2AFB357DA6F6}" destId="{3F31ED36-0ACC-4490-954A-0A4EBBBE71EE}" srcOrd="3" destOrd="0" presId="urn:microsoft.com/office/officeart/2018/2/layout/IconVerticalSolidList"/>
    <dgm:cxn modelId="{6B1AD618-7E9D-48C5-9157-914DE3B6A3C0}" type="presParOf" srcId="{D07DB0F0-C603-443B-A6E8-2AFB357DA6F6}" destId="{69BDBCF3-733D-4389-A405-D9CDBA047B52}" srcOrd="4" destOrd="0" presId="urn:microsoft.com/office/officeart/2018/2/layout/IconVerticalSolidList"/>
    <dgm:cxn modelId="{A91A3155-6119-45B7-8C01-AEB226648A3D}" type="presParOf" srcId="{69BDBCF3-733D-4389-A405-D9CDBA047B52}" destId="{AAE05D17-6A9D-43B7-9337-F71ED3F2D333}" srcOrd="0" destOrd="0" presId="urn:microsoft.com/office/officeart/2018/2/layout/IconVerticalSolidList"/>
    <dgm:cxn modelId="{1CDE8B00-5440-4F44-8842-71A5DA244BBC}" type="presParOf" srcId="{69BDBCF3-733D-4389-A405-D9CDBA047B52}" destId="{46EB52EE-771A-426E-8CE8-20D0B216AD7D}" srcOrd="1" destOrd="0" presId="urn:microsoft.com/office/officeart/2018/2/layout/IconVerticalSolidList"/>
    <dgm:cxn modelId="{780A18D4-8559-4216-8AD7-09375C4B6E7B}" type="presParOf" srcId="{69BDBCF3-733D-4389-A405-D9CDBA047B52}" destId="{4AA51302-A447-42B6-ACB3-2D8A096ED927}" srcOrd="2" destOrd="0" presId="urn:microsoft.com/office/officeart/2018/2/layout/IconVerticalSolidList"/>
    <dgm:cxn modelId="{DEE7CB85-7892-485B-B2AA-0531EA2B8FF4}" type="presParOf" srcId="{69BDBCF3-733D-4389-A405-D9CDBA047B52}" destId="{6F67AB1B-A2C8-40F4-AF83-B9939A045FF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A5081C-90F3-45B2-A6C0-A6168E0D9032}"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D47035FF-AEDD-4D1B-81E6-BECC39517EB2}">
      <dgm:prSet/>
      <dgm:spPr/>
      <dgm:t>
        <a:bodyPr/>
        <a:lstStyle/>
        <a:p>
          <a:r>
            <a:rPr lang="en-US" b="0" i="0" dirty="0">
              <a:latin typeface="Helvetica Neue" panose="02000503000000020004" pitchFamily="2" charset="0"/>
              <a:ea typeface="Helvetica Neue" panose="02000503000000020004" pitchFamily="2" charset="0"/>
              <a:cs typeface="Helvetica Neue" panose="02000503000000020004" pitchFamily="2" charset="0"/>
            </a:rPr>
            <a:t>The dataset contains detailed information on IPL matches played from 2008 to 2017. </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dgm:t>
    </dgm:pt>
    <dgm:pt modelId="{995C0565-60A6-4AF9-A190-5B2516427EE1}" type="parTrans" cxnId="{D2687AE3-0646-4A8D-A166-D3DABFECF220}">
      <dgm:prSet/>
      <dgm:spPr/>
      <dgm:t>
        <a:bodyPr/>
        <a:lstStyle/>
        <a:p>
          <a:endParaRPr lang="en-US"/>
        </a:p>
      </dgm:t>
    </dgm:pt>
    <dgm:pt modelId="{63B88043-8285-4988-948C-C4B698A4AD9F}" type="sibTrans" cxnId="{D2687AE3-0646-4A8D-A166-D3DABFECF220}">
      <dgm:prSet/>
      <dgm:spPr/>
      <dgm:t>
        <a:bodyPr/>
        <a:lstStyle/>
        <a:p>
          <a:endParaRPr lang="en-US"/>
        </a:p>
      </dgm:t>
    </dgm:pt>
    <dgm:pt modelId="{23191514-3085-4000-8D61-937A074DCA75}">
      <dgm:prSet/>
      <dgm:spPr/>
      <dgm:t>
        <a:bodyPr/>
        <a:lstStyle/>
        <a:p>
          <a:r>
            <a:rPr lang="en-US" b="0" i="0" dirty="0">
              <a:latin typeface="Helvetica Neue" panose="02000503000000020004" pitchFamily="2" charset="0"/>
              <a:ea typeface="Helvetica Neue" panose="02000503000000020004" pitchFamily="2" charset="0"/>
              <a:cs typeface="Helvetica Neue" panose="02000503000000020004" pitchFamily="2" charset="0"/>
            </a:rPr>
            <a:t>It includes match-related attributes such as innings, batting and bowling teams, runs scored, dismissals, match outcomes, player statistics, venue details, and umpire information. </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dgm:t>
    </dgm:pt>
    <dgm:pt modelId="{816F9623-373D-4DF8-B0BC-9D2B32AB3055}" type="parTrans" cxnId="{0E615DEE-611F-443C-9844-80B841176AC8}">
      <dgm:prSet/>
      <dgm:spPr/>
      <dgm:t>
        <a:bodyPr/>
        <a:lstStyle/>
        <a:p>
          <a:endParaRPr lang="en-US"/>
        </a:p>
      </dgm:t>
    </dgm:pt>
    <dgm:pt modelId="{EAF332F4-A1C6-41D5-B438-A7B1761C7D64}" type="sibTrans" cxnId="{0E615DEE-611F-443C-9844-80B841176AC8}">
      <dgm:prSet/>
      <dgm:spPr/>
      <dgm:t>
        <a:bodyPr/>
        <a:lstStyle/>
        <a:p>
          <a:endParaRPr lang="en-US"/>
        </a:p>
      </dgm:t>
    </dgm:pt>
    <dgm:pt modelId="{D5FA0559-4A5B-42F3-A551-306D14F82638}">
      <dgm:prSet/>
      <dgm:spPr/>
      <dgm:t>
        <a:bodyPr/>
        <a:lstStyle/>
        <a:p>
          <a:r>
            <a:rPr lang="en-US" b="0" i="0" dirty="0">
              <a:latin typeface="Helvetica Neue" panose="02000503000000020004" pitchFamily="2" charset="0"/>
              <a:ea typeface="Helvetica Neue" panose="02000503000000020004" pitchFamily="2" charset="0"/>
              <a:cs typeface="Helvetica Neue" panose="02000503000000020004" pitchFamily="2" charset="0"/>
            </a:rPr>
            <a:t>With over 11415 matches recorded, this dataset offers a comprehensive view of IPL cricket during this period.</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dgm:t>
    </dgm:pt>
    <dgm:pt modelId="{B1A8A7A4-5AD3-4121-A006-42E59C0A40E7}" type="parTrans" cxnId="{3AD7E8DE-504B-4375-8CB1-39A9FB2E215C}">
      <dgm:prSet/>
      <dgm:spPr/>
      <dgm:t>
        <a:bodyPr/>
        <a:lstStyle/>
        <a:p>
          <a:endParaRPr lang="en-US"/>
        </a:p>
      </dgm:t>
    </dgm:pt>
    <dgm:pt modelId="{F963C4E3-CDB6-4834-AF98-EF13015B14E0}" type="sibTrans" cxnId="{3AD7E8DE-504B-4375-8CB1-39A9FB2E215C}">
      <dgm:prSet/>
      <dgm:spPr/>
      <dgm:t>
        <a:bodyPr/>
        <a:lstStyle/>
        <a:p>
          <a:endParaRPr lang="en-US"/>
        </a:p>
      </dgm:t>
    </dgm:pt>
    <dgm:pt modelId="{01ED00F3-67BE-4806-AB76-57D5F0DAE9B5}">
      <dgm:prSet/>
      <dgm:spPr/>
      <dgm:t>
        <a:bodyPr/>
        <a:lstStyle/>
        <a:p>
          <a:r>
            <a:rPr lang="en-US" b="0" i="0" dirty="0">
              <a:latin typeface="Helvetica Neue" panose="02000503000000020004" pitchFamily="2" charset="0"/>
              <a:ea typeface="Helvetica Neue" panose="02000503000000020004" pitchFamily="2" charset="0"/>
              <a:cs typeface="Helvetica Neue" panose="02000503000000020004" pitchFamily="2" charset="0"/>
            </a:rPr>
            <a:t>The dataset was sourced from </a:t>
          </a:r>
          <a:r>
            <a:rPr lang="en-US" b="0" i="0" u="sng" dirty="0">
              <a:latin typeface="Helvetica Neue" panose="02000503000000020004" pitchFamily="2" charset="0"/>
              <a:ea typeface="Helvetica Neue" panose="02000503000000020004" pitchFamily="2" charset="0"/>
              <a:cs typeface="Helvetica Neue" panose="02000503000000020004" pitchFamily="2" charset="0"/>
              <a:hlinkClick xmlns:r="http://schemas.openxmlformats.org/officeDocument/2006/relationships" r:id="rId1"/>
            </a:rPr>
            <a:t>https://github.com/MainakRepositor/Datasets/tree/master/IPL</a:t>
          </a:r>
          <a:r>
            <a:rPr lang="en-US" b="0" i="0" u="sng" dirty="0">
              <a:latin typeface="Helvetica Neue" panose="02000503000000020004" pitchFamily="2" charset="0"/>
              <a:ea typeface="Helvetica Neue" panose="02000503000000020004" pitchFamily="2" charset="0"/>
              <a:cs typeface="Helvetica Neue" panose="02000503000000020004" pitchFamily="2" charset="0"/>
            </a:rPr>
            <a:t>  </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dgm:t>
    </dgm:pt>
    <dgm:pt modelId="{DD557081-3531-4E43-A518-5F567B655EDD}" type="parTrans" cxnId="{61DF6F0A-2595-4698-8254-F7BCBCF49F0D}">
      <dgm:prSet/>
      <dgm:spPr/>
      <dgm:t>
        <a:bodyPr/>
        <a:lstStyle/>
        <a:p>
          <a:endParaRPr lang="en-US"/>
        </a:p>
      </dgm:t>
    </dgm:pt>
    <dgm:pt modelId="{C1B4A4BE-5CC9-495C-BEE6-647522C7137D}" type="sibTrans" cxnId="{61DF6F0A-2595-4698-8254-F7BCBCF49F0D}">
      <dgm:prSet/>
      <dgm:spPr/>
      <dgm:t>
        <a:bodyPr/>
        <a:lstStyle/>
        <a:p>
          <a:endParaRPr lang="en-US"/>
        </a:p>
      </dgm:t>
    </dgm:pt>
    <dgm:pt modelId="{BE2D4F07-53C7-4D5D-92CA-2CB559ED27B2}">
      <dgm:prSet/>
      <dgm:spPr/>
      <dgm: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The dataset comprises three CSV files: </a:t>
          </a:r>
          <a:r>
            <a:rPr lang="en-US" b="0" i="0" dirty="0" err="1">
              <a:latin typeface="Helvetica Neue" panose="02000503000000020004" pitchFamily="2" charset="0"/>
              <a:ea typeface="Helvetica Neue" panose="02000503000000020004" pitchFamily="2" charset="0"/>
              <a:cs typeface="Helvetica Neue" panose="02000503000000020004" pitchFamily="2" charset="0"/>
            </a:rPr>
            <a:t>deliveries.csv</a:t>
          </a:r>
          <a:r>
            <a:rPr lang="en-US" b="0" i="0" dirty="0">
              <a:latin typeface="Helvetica Neue" panose="02000503000000020004" pitchFamily="2" charset="0"/>
              <a:ea typeface="Helvetica Neue" panose="02000503000000020004" pitchFamily="2" charset="0"/>
              <a:cs typeface="Helvetica Neue" panose="02000503000000020004" pitchFamily="2" charset="0"/>
            </a:rPr>
            <a:t>, </a:t>
          </a:r>
          <a:r>
            <a:rPr lang="en-US" b="0" i="0" dirty="0" err="1">
              <a:latin typeface="Helvetica Neue" panose="02000503000000020004" pitchFamily="2" charset="0"/>
              <a:ea typeface="Helvetica Neue" panose="02000503000000020004" pitchFamily="2" charset="0"/>
              <a:cs typeface="Helvetica Neue" panose="02000503000000020004" pitchFamily="2" charset="0"/>
            </a:rPr>
            <a:t>matches.csv</a:t>
          </a:r>
          <a:r>
            <a:rPr lang="en-US" b="0" i="0" dirty="0">
              <a:latin typeface="Helvetica Neue" panose="02000503000000020004" pitchFamily="2" charset="0"/>
              <a:ea typeface="Helvetica Neue" panose="02000503000000020004" pitchFamily="2" charset="0"/>
              <a:cs typeface="Helvetica Neue" panose="02000503000000020004" pitchFamily="2" charset="0"/>
            </a:rPr>
            <a:t>, and </a:t>
          </a:r>
          <a:r>
            <a:rPr lang="en-US" b="0" i="0" dirty="0" err="1">
              <a:latin typeface="Helvetica Neue" panose="02000503000000020004" pitchFamily="2" charset="0"/>
              <a:ea typeface="Helvetica Neue" panose="02000503000000020004" pitchFamily="2" charset="0"/>
              <a:cs typeface="Helvetica Neue" panose="02000503000000020004" pitchFamily="2" charset="0"/>
            </a:rPr>
            <a:t>most_runs_average_strikerate.csv</a:t>
          </a:r>
          <a:r>
            <a:rPr lang="en-US" b="0" i="0" dirty="0">
              <a:latin typeface="Helvetica Neue" panose="02000503000000020004" pitchFamily="2" charset="0"/>
              <a:ea typeface="Helvetica Neue" panose="02000503000000020004" pitchFamily="2" charset="0"/>
              <a:cs typeface="Helvetica Neue" panose="02000503000000020004" pitchFamily="2" charset="0"/>
            </a:rPr>
            <a:t>.</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dgm:t>
    </dgm:pt>
    <dgm:pt modelId="{2CB556C3-81CF-404F-9371-E7F1852F785F}" type="parTrans" cxnId="{20ED674F-F344-4F07-A5E0-13362202CC28}">
      <dgm:prSet/>
      <dgm:spPr/>
      <dgm:t>
        <a:bodyPr/>
        <a:lstStyle/>
        <a:p>
          <a:endParaRPr lang="en-US"/>
        </a:p>
      </dgm:t>
    </dgm:pt>
    <dgm:pt modelId="{7C404E46-0F68-4926-B272-E4158D280608}" type="sibTrans" cxnId="{20ED674F-F344-4F07-A5E0-13362202CC28}">
      <dgm:prSet/>
      <dgm:spPr/>
      <dgm:t>
        <a:bodyPr/>
        <a:lstStyle/>
        <a:p>
          <a:endParaRPr lang="en-US"/>
        </a:p>
      </dgm:t>
    </dgm:pt>
    <dgm:pt modelId="{683B0E1B-49DF-43DE-AF1A-11E007C3E7AA}" type="pres">
      <dgm:prSet presAssocID="{74A5081C-90F3-45B2-A6C0-A6168E0D9032}" presName="root" presStyleCnt="0">
        <dgm:presLayoutVars>
          <dgm:dir/>
          <dgm:resizeHandles val="exact"/>
        </dgm:presLayoutVars>
      </dgm:prSet>
      <dgm:spPr/>
    </dgm:pt>
    <dgm:pt modelId="{535AF509-F9F6-42BA-B04A-D6CAC8A61E22}" type="pres">
      <dgm:prSet presAssocID="{D47035FF-AEDD-4D1B-81E6-BECC39517EB2}" presName="compNode" presStyleCnt="0"/>
      <dgm:spPr/>
    </dgm:pt>
    <dgm:pt modelId="{1606FCCB-0C5E-470D-B709-2FFA7A04CDDF}" type="pres">
      <dgm:prSet presAssocID="{D47035FF-AEDD-4D1B-81E6-BECC39517EB2}" presName="bgRect" presStyleLbl="bgShp" presStyleIdx="0" presStyleCnt="5"/>
      <dgm:spPr/>
    </dgm:pt>
    <dgm:pt modelId="{96C6EEF2-5B57-4527-8D7A-F816CF9E850C}" type="pres">
      <dgm:prSet presAssocID="{D47035FF-AEDD-4D1B-81E6-BECC39517EB2}"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Database"/>
        </a:ext>
      </dgm:extLst>
    </dgm:pt>
    <dgm:pt modelId="{C6FA1596-8233-4893-A1B7-394D63D89E95}" type="pres">
      <dgm:prSet presAssocID="{D47035FF-AEDD-4D1B-81E6-BECC39517EB2}" presName="spaceRect" presStyleCnt="0"/>
      <dgm:spPr/>
    </dgm:pt>
    <dgm:pt modelId="{89440079-A327-4526-8F6E-EA7E9031F8D0}" type="pres">
      <dgm:prSet presAssocID="{D47035FF-AEDD-4D1B-81E6-BECC39517EB2}" presName="parTx" presStyleLbl="revTx" presStyleIdx="0" presStyleCnt="5">
        <dgm:presLayoutVars>
          <dgm:chMax val="0"/>
          <dgm:chPref val="0"/>
        </dgm:presLayoutVars>
      </dgm:prSet>
      <dgm:spPr/>
    </dgm:pt>
    <dgm:pt modelId="{FFCF4384-082D-4007-A459-3F635C28A45F}" type="pres">
      <dgm:prSet presAssocID="{63B88043-8285-4988-948C-C4B698A4AD9F}" presName="sibTrans" presStyleCnt="0"/>
      <dgm:spPr/>
    </dgm:pt>
    <dgm:pt modelId="{4D6C8977-892F-4335-A093-EC49753EBA8E}" type="pres">
      <dgm:prSet presAssocID="{23191514-3085-4000-8D61-937A074DCA75}" presName="compNode" presStyleCnt="0"/>
      <dgm:spPr/>
    </dgm:pt>
    <dgm:pt modelId="{0183CE4F-1EE3-4A46-AA67-D6FA9AA99754}" type="pres">
      <dgm:prSet presAssocID="{23191514-3085-4000-8D61-937A074DCA75}" presName="bgRect" presStyleLbl="bgShp" presStyleIdx="1" presStyleCnt="5"/>
      <dgm:spPr/>
    </dgm:pt>
    <dgm:pt modelId="{6C6F6E20-94C7-4E3E-A59C-B72747DB2D7F}" type="pres">
      <dgm:prSet presAssocID="{23191514-3085-4000-8D61-937A074DCA75}"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Baseball"/>
        </a:ext>
      </dgm:extLst>
    </dgm:pt>
    <dgm:pt modelId="{15E6F38C-C161-4EF5-BA98-BBF024F3CF9D}" type="pres">
      <dgm:prSet presAssocID="{23191514-3085-4000-8D61-937A074DCA75}" presName="spaceRect" presStyleCnt="0"/>
      <dgm:spPr/>
    </dgm:pt>
    <dgm:pt modelId="{82CC8778-B350-41AA-93AC-B5EE2666146B}" type="pres">
      <dgm:prSet presAssocID="{23191514-3085-4000-8D61-937A074DCA75}" presName="parTx" presStyleLbl="revTx" presStyleIdx="1" presStyleCnt="5">
        <dgm:presLayoutVars>
          <dgm:chMax val="0"/>
          <dgm:chPref val="0"/>
        </dgm:presLayoutVars>
      </dgm:prSet>
      <dgm:spPr/>
    </dgm:pt>
    <dgm:pt modelId="{3B86730A-CEAD-4C11-9660-0C878A23B1AD}" type="pres">
      <dgm:prSet presAssocID="{EAF332F4-A1C6-41D5-B438-A7B1761C7D64}" presName="sibTrans" presStyleCnt="0"/>
      <dgm:spPr/>
    </dgm:pt>
    <dgm:pt modelId="{7BD32796-F317-4F3B-82C9-120C440BF919}" type="pres">
      <dgm:prSet presAssocID="{D5FA0559-4A5B-42F3-A551-306D14F82638}" presName="compNode" presStyleCnt="0"/>
      <dgm:spPr/>
    </dgm:pt>
    <dgm:pt modelId="{4AD3D390-E465-4242-8D8C-01D7C9CEB837}" type="pres">
      <dgm:prSet presAssocID="{D5FA0559-4A5B-42F3-A551-306D14F82638}" presName="bgRect" presStyleLbl="bgShp" presStyleIdx="2" presStyleCnt="5"/>
      <dgm:spPr/>
    </dgm:pt>
    <dgm:pt modelId="{895ED8EC-FE83-460A-9580-43A4769ED9B6}" type="pres">
      <dgm:prSet presAssocID="{D5FA0559-4A5B-42F3-A551-306D14F82638}"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Cricket bat and ball"/>
        </a:ext>
      </dgm:extLst>
    </dgm:pt>
    <dgm:pt modelId="{345F5B54-1A0E-4EC2-9F93-E3B4EF8D0AB5}" type="pres">
      <dgm:prSet presAssocID="{D5FA0559-4A5B-42F3-A551-306D14F82638}" presName="spaceRect" presStyleCnt="0"/>
      <dgm:spPr/>
    </dgm:pt>
    <dgm:pt modelId="{91F461A6-9149-45E0-9C82-5A0545E1F706}" type="pres">
      <dgm:prSet presAssocID="{D5FA0559-4A5B-42F3-A551-306D14F82638}" presName="parTx" presStyleLbl="revTx" presStyleIdx="2" presStyleCnt="5">
        <dgm:presLayoutVars>
          <dgm:chMax val="0"/>
          <dgm:chPref val="0"/>
        </dgm:presLayoutVars>
      </dgm:prSet>
      <dgm:spPr/>
    </dgm:pt>
    <dgm:pt modelId="{374A6E82-5F24-4204-8507-1947C68417DA}" type="pres">
      <dgm:prSet presAssocID="{F963C4E3-CDB6-4834-AF98-EF13015B14E0}" presName="sibTrans" presStyleCnt="0"/>
      <dgm:spPr/>
    </dgm:pt>
    <dgm:pt modelId="{99BFB8D2-AAEB-4693-B31F-274E2CCAC14B}" type="pres">
      <dgm:prSet presAssocID="{01ED00F3-67BE-4806-AB76-57D5F0DAE9B5}" presName="compNode" presStyleCnt="0"/>
      <dgm:spPr/>
    </dgm:pt>
    <dgm:pt modelId="{4B21BA45-B9D4-43DB-917B-44230D481AF4}" type="pres">
      <dgm:prSet presAssocID="{01ED00F3-67BE-4806-AB76-57D5F0DAE9B5}" presName="bgRect" presStyleLbl="bgShp" presStyleIdx="3" presStyleCnt="5"/>
      <dgm:spPr/>
    </dgm:pt>
    <dgm:pt modelId="{9B0A3C58-90C3-46DE-BD4D-171F7EF62BD5}" type="pres">
      <dgm:prSet presAssocID="{01ED00F3-67BE-4806-AB76-57D5F0DAE9B5}"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Marker"/>
        </a:ext>
      </dgm:extLst>
    </dgm:pt>
    <dgm:pt modelId="{205F292A-522F-4B31-B764-BB6C2F94DF34}" type="pres">
      <dgm:prSet presAssocID="{01ED00F3-67BE-4806-AB76-57D5F0DAE9B5}" presName="spaceRect" presStyleCnt="0"/>
      <dgm:spPr/>
    </dgm:pt>
    <dgm:pt modelId="{125DACD6-DEA7-46D9-9B00-115424A89C6D}" type="pres">
      <dgm:prSet presAssocID="{01ED00F3-67BE-4806-AB76-57D5F0DAE9B5}" presName="parTx" presStyleLbl="revTx" presStyleIdx="3" presStyleCnt="5">
        <dgm:presLayoutVars>
          <dgm:chMax val="0"/>
          <dgm:chPref val="0"/>
        </dgm:presLayoutVars>
      </dgm:prSet>
      <dgm:spPr/>
    </dgm:pt>
    <dgm:pt modelId="{E8DE4378-2946-402D-8E60-E7ADB96EC7CC}" type="pres">
      <dgm:prSet presAssocID="{C1B4A4BE-5CC9-495C-BEE6-647522C7137D}" presName="sibTrans" presStyleCnt="0"/>
      <dgm:spPr/>
    </dgm:pt>
    <dgm:pt modelId="{9CFECA09-BDC7-4687-9570-C39984573D97}" type="pres">
      <dgm:prSet presAssocID="{BE2D4F07-53C7-4D5D-92CA-2CB559ED27B2}" presName="compNode" presStyleCnt="0"/>
      <dgm:spPr/>
    </dgm:pt>
    <dgm:pt modelId="{1056F75C-0D65-47CB-B60C-E19C4E4B93FE}" type="pres">
      <dgm:prSet presAssocID="{BE2D4F07-53C7-4D5D-92CA-2CB559ED27B2}" presName="bgRect" presStyleLbl="bgShp" presStyleIdx="4" presStyleCnt="5" custLinFactNeighborX="-7213" custLinFactNeighborY="-14358"/>
      <dgm:spPr/>
    </dgm:pt>
    <dgm:pt modelId="{4AD0F066-BD11-430E-AC6A-985A04A7C1C6}" type="pres">
      <dgm:prSet presAssocID="{BE2D4F07-53C7-4D5D-92CA-2CB559ED27B2}"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Flowchart"/>
        </a:ext>
      </dgm:extLst>
    </dgm:pt>
    <dgm:pt modelId="{2E688EA3-F432-4853-AEFD-FCDD478B1CAE}" type="pres">
      <dgm:prSet presAssocID="{BE2D4F07-53C7-4D5D-92CA-2CB559ED27B2}" presName="spaceRect" presStyleCnt="0"/>
      <dgm:spPr/>
    </dgm:pt>
    <dgm:pt modelId="{8FD17098-BF30-497F-BF53-2EABC528484F}" type="pres">
      <dgm:prSet presAssocID="{BE2D4F07-53C7-4D5D-92CA-2CB559ED27B2}" presName="parTx" presStyleLbl="revTx" presStyleIdx="4" presStyleCnt="5">
        <dgm:presLayoutVars>
          <dgm:chMax val="0"/>
          <dgm:chPref val="0"/>
        </dgm:presLayoutVars>
      </dgm:prSet>
      <dgm:spPr/>
    </dgm:pt>
  </dgm:ptLst>
  <dgm:cxnLst>
    <dgm:cxn modelId="{27DF0603-81D6-44DB-BD2C-29A9A2D0D2FA}" type="presOf" srcId="{23191514-3085-4000-8D61-937A074DCA75}" destId="{82CC8778-B350-41AA-93AC-B5EE2666146B}" srcOrd="0" destOrd="0" presId="urn:microsoft.com/office/officeart/2018/2/layout/IconVerticalSolidList"/>
    <dgm:cxn modelId="{61DF6F0A-2595-4698-8254-F7BCBCF49F0D}" srcId="{74A5081C-90F3-45B2-A6C0-A6168E0D9032}" destId="{01ED00F3-67BE-4806-AB76-57D5F0DAE9B5}" srcOrd="3" destOrd="0" parTransId="{DD557081-3531-4E43-A518-5F567B655EDD}" sibTransId="{C1B4A4BE-5CC9-495C-BEE6-647522C7137D}"/>
    <dgm:cxn modelId="{58FD6131-5E25-447F-8CB0-E8164E71A3CC}" type="presOf" srcId="{D47035FF-AEDD-4D1B-81E6-BECC39517EB2}" destId="{89440079-A327-4526-8F6E-EA7E9031F8D0}" srcOrd="0" destOrd="0" presId="urn:microsoft.com/office/officeart/2018/2/layout/IconVerticalSolidList"/>
    <dgm:cxn modelId="{D4F3E93A-9FAE-4C5E-A744-30E672ECC042}" type="presOf" srcId="{D5FA0559-4A5B-42F3-A551-306D14F82638}" destId="{91F461A6-9149-45E0-9C82-5A0545E1F706}" srcOrd="0" destOrd="0" presId="urn:microsoft.com/office/officeart/2018/2/layout/IconVerticalSolidList"/>
    <dgm:cxn modelId="{20ED674F-F344-4F07-A5E0-13362202CC28}" srcId="{74A5081C-90F3-45B2-A6C0-A6168E0D9032}" destId="{BE2D4F07-53C7-4D5D-92CA-2CB559ED27B2}" srcOrd="4" destOrd="0" parTransId="{2CB556C3-81CF-404F-9371-E7F1852F785F}" sibTransId="{7C404E46-0F68-4926-B272-E4158D280608}"/>
    <dgm:cxn modelId="{64AC31D0-63B3-4BE3-BCF7-AC5B6C08ED91}" type="presOf" srcId="{74A5081C-90F3-45B2-A6C0-A6168E0D9032}" destId="{683B0E1B-49DF-43DE-AF1A-11E007C3E7AA}" srcOrd="0" destOrd="0" presId="urn:microsoft.com/office/officeart/2018/2/layout/IconVerticalSolidList"/>
    <dgm:cxn modelId="{3AD7E8DE-504B-4375-8CB1-39A9FB2E215C}" srcId="{74A5081C-90F3-45B2-A6C0-A6168E0D9032}" destId="{D5FA0559-4A5B-42F3-A551-306D14F82638}" srcOrd="2" destOrd="0" parTransId="{B1A8A7A4-5AD3-4121-A006-42E59C0A40E7}" sibTransId="{F963C4E3-CDB6-4834-AF98-EF13015B14E0}"/>
    <dgm:cxn modelId="{59793FE3-1BEB-456B-9372-A742E6373D66}" type="presOf" srcId="{BE2D4F07-53C7-4D5D-92CA-2CB559ED27B2}" destId="{8FD17098-BF30-497F-BF53-2EABC528484F}" srcOrd="0" destOrd="0" presId="urn:microsoft.com/office/officeart/2018/2/layout/IconVerticalSolidList"/>
    <dgm:cxn modelId="{D2687AE3-0646-4A8D-A166-D3DABFECF220}" srcId="{74A5081C-90F3-45B2-A6C0-A6168E0D9032}" destId="{D47035FF-AEDD-4D1B-81E6-BECC39517EB2}" srcOrd="0" destOrd="0" parTransId="{995C0565-60A6-4AF9-A190-5B2516427EE1}" sibTransId="{63B88043-8285-4988-948C-C4B698A4AD9F}"/>
    <dgm:cxn modelId="{979887ED-2DDD-4189-84BE-9ED031444488}" type="presOf" srcId="{01ED00F3-67BE-4806-AB76-57D5F0DAE9B5}" destId="{125DACD6-DEA7-46D9-9B00-115424A89C6D}" srcOrd="0" destOrd="0" presId="urn:microsoft.com/office/officeart/2018/2/layout/IconVerticalSolidList"/>
    <dgm:cxn modelId="{0E615DEE-611F-443C-9844-80B841176AC8}" srcId="{74A5081C-90F3-45B2-A6C0-A6168E0D9032}" destId="{23191514-3085-4000-8D61-937A074DCA75}" srcOrd="1" destOrd="0" parTransId="{816F9623-373D-4DF8-B0BC-9D2B32AB3055}" sibTransId="{EAF332F4-A1C6-41D5-B438-A7B1761C7D64}"/>
    <dgm:cxn modelId="{3F3AA8C5-9692-4F46-AA46-ACA53D1F4E96}" type="presParOf" srcId="{683B0E1B-49DF-43DE-AF1A-11E007C3E7AA}" destId="{535AF509-F9F6-42BA-B04A-D6CAC8A61E22}" srcOrd="0" destOrd="0" presId="urn:microsoft.com/office/officeart/2018/2/layout/IconVerticalSolidList"/>
    <dgm:cxn modelId="{F44E3844-67C2-43FB-B488-1A0FD9F0C3C8}" type="presParOf" srcId="{535AF509-F9F6-42BA-B04A-D6CAC8A61E22}" destId="{1606FCCB-0C5E-470D-B709-2FFA7A04CDDF}" srcOrd="0" destOrd="0" presId="urn:microsoft.com/office/officeart/2018/2/layout/IconVerticalSolidList"/>
    <dgm:cxn modelId="{9452DF44-3630-4EAA-8295-2DDA9E33E13F}" type="presParOf" srcId="{535AF509-F9F6-42BA-B04A-D6CAC8A61E22}" destId="{96C6EEF2-5B57-4527-8D7A-F816CF9E850C}" srcOrd="1" destOrd="0" presId="urn:microsoft.com/office/officeart/2018/2/layout/IconVerticalSolidList"/>
    <dgm:cxn modelId="{E08F4A77-800D-45F5-8C99-3DD0882D78EE}" type="presParOf" srcId="{535AF509-F9F6-42BA-B04A-D6CAC8A61E22}" destId="{C6FA1596-8233-4893-A1B7-394D63D89E95}" srcOrd="2" destOrd="0" presId="urn:microsoft.com/office/officeart/2018/2/layout/IconVerticalSolidList"/>
    <dgm:cxn modelId="{59AD56EB-6219-492C-913C-6E777CA6577E}" type="presParOf" srcId="{535AF509-F9F6-42BA-B04A-D6CAC8A61E22}" destId="{89440079-A327-4526-8F6E-EA7E9031F8D0}" srcOrd="3" destOrd="0" presId="urn:microsoft.com/office/officeart/2018/2/layout/IconVerticalSolidList"/>
    <dgm:cxn modelId="{A02BE969-31A2-4ED4-AA56-9339D8186886}" type="presParOf" srcId="{683B0E1B-49DF-43DE-AF1A-11E007C3E7AA}" destId="{FFCF4384-082D-4007-A459-3F635C28A45F}" srcOrd="1" destOrd="0" presId="urn:microsoft.com/office/officeart/2018/2/layout/IconVerticalSolidList"/>
    <dgm:cxn modelId="{F9D91D7F-A1AD-424F-B87E-C91CC7030774}" type="presParOf" srcId="{683B0E1B-49DF-43DE-AF1A-11E007C3E7AA}" destId="{4D6C8977-892F-4335-A093-EC49753EBA8E}" srcOrd="2" destOrd="0" presId="urn:microsoft.com/office/officeart/2018/2/layout/IconVerticalSolidList"/>
    <dgm:cxn modelId="{877825F2-1DC6-4AEF-9E0E-9674EFF39E1B}" type="presParOf" srcId="{4D6C8977-892F-4335-A093-EC49753EBA8E}" destId="{0183CE4F-1EE3-4A46-AA67-D6FA9AA99754}" srcOrd="0" destOrd="0" presId="urn:microsoft.com/office/officeart/2018/2/layout/IconVerticalSolidList"/>
    <dgm:cxn modelId="{2E5230D7-8FE8-4C62-8E0A-200336690DCF}" type="presParOf" srcId="{4D6C8977-892F-4335-A093-EC49753EBA8E}" destId="{6C6F6E20-94C7-4E3E-A59C-B72747DB2D7F}" srcOrd="1" destOrd="0" presId="urn:microsoft.com/office/officeart/2018/2/layout/IconVerticalSolidList"/>
    <dgm:cxn modelId="{7F153716-BE3C-4380-8A87-9F788F92FD98}" type="presParOf" srcId="{4D6C8977-892F-4335-A093-EC49753EBA8E}" destId="{15E6F38C-C161-4EF5-BA98-BBF024F3CF9D}" srcOrd="2" destOrd="0" presId="urn:microsoft.com/office/officeart/2018/2/layout/IconVerticalSolidList"/>
    <dgm:cxn modelId="{612D7F90-2B7D-4EAF-8870-AF4EAF14E219}" type="presParOf" srcId="{4D6C8977-892F-4335-A093-EC49753EBA8E}" destId="{82CC8778-B350-41AA-93AC-B5EE2666146B}" srcOrd="3" destOrd="0" presId="urn:microsoft.com/office/officeart/2018/2/layout/IconVerticalSolidList"/>
    <dgm:cxn modelId="{7B2D30C4-DCCE-4B15-A0BC-7B453AC1F17C}" type="presParOf" srcId="{683B0E1B-49DF-43DE-AF1A-11E007C3E7AA}" destId="{3B86730A-CEAD-4C11-9660-0C878A23B1AD}" srcOrd="3" destOrd="0" presId="urn:microsoft.com/office/officeart/2018/2/layout/IconVerticalSolidList"/>
    <dgm:cxn modelId="{E60BD868-0580-40BC-AC18-41CC2EDCE6D7}" type="presParOf" srcId="{683B0E1B-49DF-43DE-AF1A-11E007C3E7AA}" destId="{7BD32796-F317-4F3B-82C9-120C440BF919}" srcOrd="4" destOrd="0" presId="urn:microsoft.com/office/officeart/2018/2/layout/IconVerticalSolidList"/>
    <dgm:cxn modelId="{A97393B9-18CF-4864-B1D0-B6544BEBB3AC}" type="presParOf" srcId="{7BD32796-F317-4F3B-82C9-120C440BF919}" destId="{4AD3D390-E465-4242-8D8C-01D7C9CEB837}" srcOrd="0" destOrd="0" presId="urn:microsoft.com/office/officeart/2018/2/layout/IconVerticalSolidList"/>
    <dgm:cxn modelId="{9FC0242A-9F28-461F-AF99-20D7EC713265}" type="presParOf" srcId="{7BD32796-F317-4F3B-82C9-120C440BF919}" destId="{895ED8EC-FE83-460A-9580-43A4769ED9B6}" srcOrd="1" destOrd="0" presId="urn:microsoft.com/office/officeart/2018/2/layout/IconVerticalSolidList"/>
    <dgm:cxn modelId="{1E75B482-21C6-4C0F-8F92-F6D8F847FA62}" type="presParOf" srcId="{7BD32796-F317-4F3B-82C9-120C440BF919}" destId="{345F5B54-1A0E-4EC2-9F93-E3B4EF8D0AB5}" srcOrd="2" destOrd="0" presId="urn:microsoft.com/office/officeart/2018/2/layout/IconVerticalSolidList"/>
    <dgm:cxn modelId="{2CE01292-C9F5-4DE5-954E-D7D119CCBD52}" type="presParOf" srcId="{7BD32796-F317-4F3B-82C9-120C440BF919}" destId="{91F461A6-9149-45E0-9C82-5A0545E1F706}" srcOrd="3" destOrd="0" presId="urn:microsoft.com/office/officeart/2018/2/layout/IconVerticalSolidList"/>
    <dgm:cxn modelId="{B2332A97-F3F5-401C-BD5A-35FF73D3D730}" type="presParOf" srcId="{683B0E1B-49DF-43DE-AF1A-11E007C3E7AA}" destId="{374A6E82-5F24-4204-8507-1947C68417DA}" srcOrd="5" destOrd="0" presId="urn:microsoft.com/office/officeart/2018/2/layout/IconVerticalSolidList"/>
    <dgm:cxn modelId="{22867581-F07C-45FB-B773-51080D4C5EA8}" type="presParOf" srcId="{683B0E1B-49DF-43DE-AF1A-11E007C3E7AA}" destId="{99BFB8D2-AAEB-4693-B31F-274E2CCAC14B}" srcOrd="6" destOrd="0" presId="urn:microsoft.com/office/officeart/2018/2/layout/IconVerticalSolidList"/>
    <dgm:cxn modelId="{DD577999-F8DE-40E9-A69C-6D44CA68C5FA}" type="presParOf" srcId="{99BFB8D2-AAEB-4693-B31F-274E2CCAC14B}" destId="{4B21BA45-B9D4-43DB-917B-44230D481AF4}" srcOrd="0" destOrd="0" presId="urn:microsoft.com/office/officeart/2018/2/layout/IconVerticalSolidList"/>
    <dgm:cxn modelId="{B2065C27-32B8-40B6-AA73-978A277595F8}" type="presParOf" srcId="{99BFB8D2-AAEB-4693-B31F-274E2CCAC14B}" destId="{9B0A3C58-90C3-46DE-BD4D-171F7EF62BD5}" srcOrd="1" destOrd="0" presId="urn:microsoft.com/office/officeart/2018/2/layout/IconVerticalSolidList"/>
    <dgm:cxn modelId="{E776EF90-D470-46E1-A92F-088CA1CF514F}" type="presParOf" srcId="{99BFB8D2-AAEB-4693-B31F-274E2CCAC14B}" destId="{205F292A-522F-4B31-B764-BB6C2F94DF34}" srcOrd="2" destOrd="0" presId="urn:microsoft.com/office/officeart/2018/2/layout/IconVerticalSolidList"/>
    <dgm:cxn modelId="{0D57760D-17DB-40F4-AC06-629E957FD240}" type="presParOf" srcId="{99BFB8D2-AAEB-4693-B31F-274E2CCAC14B}" destId="{125DACD6-DEA7-46D9-9B00-115424A89C6D}" srcOrd="3" destOrd="0" presId="urn:microsoft.com/office/officeart/2018/2/layout/IconVerticalSolidList"/>
    <dgm:cxn modelId="{16DB7FDF-ED93-45C7-B1DB-D5A80631A3DA}" type="presParOf" srcId="{683B0E1B-49DF-43DE-AF1A-11E007C3E7AA}" destId="{E8DE4378-2946-402D-8E60-E7ADB96EC7CC}" srcOrd="7" destOrd="0" presId="urn:microsoft.com/office/officeart/2018/2/layout/IconVerticalSolidList"/>
    <dgm:cxn modelId="{325256AF-0951-4AEF-A0FF-F22C1D5B17CA}" type="presParOf" srcId="{683B0E1B-49DF-43DE-AF1A-11E007C3E7AA}" destId="{9CFECA09-BDC7-4687-9570-C39984573D97}" srcOrd="8" destOrd="0" presId="urn:microsoft.com/office/officeart/2018/2/layout/IconVerticalSolidList"/>
    <dgm:cxn modelId="{A0A6695B-161D-4ECE-82E0-A31E2E5BDFC9}" type="presParOf" srcId="{9CFECA09-BDC7-4687-9570-C39984573D97}" destId="{1056F75C-0D65-47CB-B60C-E19C4E4B93FE}" srcOrd="0" destOrd="0" presId="urn:microsoft.com/office/officeart/2018/2/layout/IconVerticalSolidList"/>
    <dgm:cxn modelId="{C3C9AD24-879E-43C9-BF52-796738511C9B}" type="presParOf" srcId="{9CFECA09-BDC7-4687-9570-C39984573D97}" destId="{4AD0F066-BD11-430E-AC6A-985A04A7C1C6}" srcOrd="1" destOrd="0" presId="urn:microsoft.com/office/officeart/2018/2/layout/IconVerticalSolidList"/>
    <dgm:cxn modelId="{8C9ADE13-BEB5-41B9-91DC-1AE4839B1E0D}" type="presParOf" srcId="{9CFECA09-BDC7-4687-9570-C39984573D97}" destId="{2E688EA3-F432-4853-AEFD-FCDD478B1CAE}" srcOrd="2" destOrd="0" presId="urn:microsoft.com/office/officeart/2018/2/layout/IconVerticalSolidList"/>
    <dgm:cxn modelId="{EC72C7B2-0654-45A3-B0FE-BE7ADB2A4D4C}" type="presParOf" srcId="{9CFECA09-BDC7-4687-9570-C39984573D97}" destId="{8FD17098-BF30-497F-BF53-2EABC52848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F8236E-D91F-4CA6-9EC9-3D74782C90F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F961787-230C-41BA-BA7A-87F8790BBB79}">
      <dgm:prSet custT="1"/>
      <dgm:spPr/>
      <dgm:t>
        <a:bodyPr/>
        <a:lstStyle/>
        <a:p>
          <a:r>
            <a:rPr lang="en-US" sz="1400" b="1" i="0" dirty="0">
              <a:latin typeface="Helvetica Neue" panose="02000503000000020004" pitchFamily="2" charset="0"/>
              <a:ea typeface="Helvetica Neue" panose="02000503000000020004" pitchFamily="2" charset="0"/>
              <a:cs typeface="Helvetica Neue" panose="02000503000000020004" pitchFamily="2" charset="0"/>
            </a:rPr>
            <a:t>Marks:</a:t>
          </a:r>
          <a:br>
            <a:rPr lang="en-US" sz="1400" b="0" i="0" dirty="0">
              <a:latin typeface="Helvetica Neue" panose="02000503000000020004" pitchFamily="2" charset="0"/>
              <a:ea typeface="Helvetica Neue" panose="02000503000000020004" pitchFamily="2" charset="0"/>
              <a:cs typeface="Helvetica Neue" panose="02000503000000020004" pitchFamily="2" charset="0"/>
            </a:rPr>
          </a:br>
          <a:r>
            <a:rPr lang="en-US" sz="1400" b="0" i="0" dirty="0">
              <a:latin typeface="Helvetica Neue" panose="02000503000000020004" pitchFamily="2" charset="0"/>
              <a:ea typeface="Helvetica Neue" panose="02000503000000020004" pitchFamily="2" charset="0"/>
              <a:cs typeface="Helvetica Neue" panose="02000503000000020004" pitchFamily="2" charset="0"/>
            </a:rPr>
            <a:t>Vertical bars represent the number of wins for each team. </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dgm:t>
    </dgm:pt>
    <dgm:pt modelId="{6344C014-8FF3-452B-A141-B664668539CE}" type="parTrans" cxnId="{F34871E6-C9B3-4246-BF4F-AFF602CBA344}">
      <dgm:prSet/>
      <dgm:spPr/>
      <dgm:t>
        <a:bodyPr/>
        <a:lstStyle/>
        <a:p>
          <a:endParaRPr lang="en-US"/>
        </a:p>
      </dgm:t>
    </dgm:pt>
    <dgm:pt modelId="{E2BC7664-9321-444B-925B-D4C1560BC893}" type="sibTrans" cxnId="{F34871E6-C9B3-4246-BF4F-AFF602CBA344}">
      <dgm:prSet/>
      <dgm:spPr/>
      <dgm:t>
        <a:bodyPr/>
        <a:lstStyle/>
        <a:p>
          <a:endParaRPr lang="en-US"/>
        </a:p>
      </dgm:t>
    </dgm:pt>
    <dgm:pt modelId="{3BAB4DC9-6FCE-4752-8C82-2DFDBC4E378A}">
      <dgm:prSet custT="1"/>
      <dgm:spPr/>
      <dgm:t>
        <a:bodyPr/>
        <a:lstStyle/>
        <a:p>
          <a:r>
            <a:rPr lang="en-US" sz="1400" b="1" i="0" dirty="0">
              <a:latin typeface="Helvetica Neue" panose="02000503000000020004" pitchFamily="2" charset="0"/>
              <a:ea typeface="Helvetica Neue" panose="02000503000000020004" pitchFamily="2" charset="0"/>
              <a:cs typeface="Helvetica Neue" panose="02000503000000020004" pitchFamily="2" charset="0"/>
            </a:rPr>
            <a:t>Channels:</a:t>
          </a:r>
          <a:br>
            <a:rPr lang="en-US" sz="1400" b="0" i="0" dirty="0">
              <a:latin typeface="Helvetica Neue" panose="02000503000000020004" pitchFamily="2" charset="0"/>
              <a:ea typeface="Helvetica Neue" panose="02000503000000020004" pitchFamily="2" charset="0"/>
              <a:cs typeface="Helvetica Neue" panose="02000503000000020004" pitchFamily="2" charset="0"/>
            </a:rPr>
          </a:br>
          <a:r>
            <a:rPr lang="en-US" sz="1400" b="0" i="0" dirty="0">
              <a:latin typeface="Helvetica Neue" panose="02000503000000020004" pitchFamily="2" charset="0"/>
              <a:ea typeface="Helvetica Neue" panose="02000503000000020004" pitchFamily="2" charset="0"/>
              <a:cs typeface="Helvetica Neue" panose="02000503000000020004" pitchFamily="2" charset="0"/>
            </a:rPr>
            <a:t>Position (X-axis): Represents the teams.</a:t>
          </a:r>
          <a:br>
            <a:rPr lang="en-US" sz="1400" b="0" i="0" dirty="0">
              <a:latin typeface="Helvetica Neue" panose="02000503000000020004" pitchFamily="2" charset="0"/>
              <a:ea typeface="Helvetica Neue" panose="02000503000000020004" pitchFamily="2" charset="0"/>
              <a:cs typeface="Helvetica Neue" panose="02000503000000020004" pitchFamily="2" charset="0"/>
            </a:rPr>
          </a:br>
          <a:r>
            <a:rPr lang="en-US" sz="1400" b="0" i="0" dirty="0">
              <a:latin typeface="Helvetica Neue" panose="02000503000000020004" pitchFamily="2" charset="0"/>
              <a:ea typeface="Helvetica Neue" panose="02000503000000020004" pitchFamily="2" charset="0"/>
              <a:cs typeface="Helvetica Neue" panose="02000503000000020004" pitchFamily="2" charset="0"/>
            </a:rPr>
            <a:t>Position (Y-axis): Represents the number of wins.</a:t>
          </a:r>
          <a:br>
            <a:rPr lang="en-US" sz="1400" b="0" i="0" dirty="0">
              <a:latin typeface="Helvetica Neue" panose="02000503000000020004" pitchFamily="2" charset="0"/>
              <a:ea typeface="Helvetica Neue" panose="02000503000000020004" pitchFamily="2" charset="0"/>
              <a:cs typeface="Helvetica Neue" panose="02000503000000020004" pitchFamily="2" charset="0"/>
            </a:rPr>
          </a:br>
          <a:r>
            <a:rPr lang="en-US" sz="1400" b="0" i="0" dirty="0">
              <a:latin typeface="Helvetica Neue" panose="02000503000000020004" pitchFamily="2" charset="0"/>
              <a:ea typeface="Helvetica Neue" panose="02000503000000020004" pitchFamily="2" charset="0"/>
              <a:cs typeface="Helvetica Neue" panose="02000503000000020004" pitchFamily="2" charset="0"/>
            </a:rPr>
            <a:t>Length (Bars): Indicates the magnitude of wins for each team.</a:t>
          </a:r>
          <a:br>
            <a:rPr lang="en-US" sz="1400" b="0" i="0" dirty="0">
              <a:latin typeface="Helvetica Neue" panose="02000503000000020004" pitchFamily="2" charset="0"/>
              <a:ea typeface="Helvetica Neue" panose="02000503000000020004" pitchFamily="2" charset="0"/>
              <a:cs typeface="Helvetica Neue" panose="02000503000000020004" pitchFamily="2" charset="0"/>
            </a:rPr>
          </a:br>
          <a:r>
            <a:rPr lang="en-US" sz="1400" b="0" i="0" dirty="0">
              <a:latin typeface="Helvetica Neue" panose="02000503000000020004" pitchFamily="2" charset="0"/>
              <a:ea typeface="Helvetica Neue" panose="02000503000000020004" pitchFamily="2" charset="0"/>
              <a:cs typeface="Helvetica Neue" panose="02000503000000020004" pitchFamily="2" charset="0"/>
            </a:rPr>
            <a:t>Color (Bars): Could differentiate between different teams, although in this specific plot, all bars are the same color.</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dgm:t>
    </dgm:pt>
    <dgm:pt modelId="{0026120B-7852-45D2-937C-10ECCF11C65F}" type="parTrans" cxnId="{EA543F2E-E677-48F6-AB8E-869A61FF1408}">
      <dgm:prSet/>
      <dgm:spPr/>
      <dgm:t>
        <a:bodyPr/>
        <a:lstStyle/>
        <a:p>
          <a:endParaRPr lang="en-US"/>
        </a:p>
      </dgm:t>
    </dgm:pt>
    <dgm:pt modelId="{86A90FC6-CF1D-44EB-95DB-FE8CF4B486DC}" type="sibTrans" cxnId="{EA543F2E-E677-48F6-AB8E-869A61FF1408}">
      <dgm:prSet/>
      <dgm:spPr/>
      <dgm:t>
        <a:bodyPr/>
        <a:lstStyle/>
        <a:p>
          <a:endParaRPr lang="en-US"/>
        </a:p>
      </dgm:t>
    </dgm:pt>
    <dgm:pt modelId="{37FE28E0-7E38-4B26-97D6-61DDA8AF7783}" type="pres">
      <dgm:prSet presAssocID="{89F8236E-D91F-4CA6-9EC9-3D74782C90FA}" presName="root" presStyleCnt="0">
        <dgm:presLayoutVars>
          <dgm:dir/>
          <dgm:resizeHandles val="exact"/>
        </dgm:presLayoutVars>
      </dgm:prSet>
      <dgm:spPr/>
    </dgm:pt>
    <dgm:pt modelId="{7B2D2FB1-5A36-4548-B78D-27C274581F14}" type="pres">
      <dgm:prSet presAssocID="{5F961787-230C-41BA-BA7A-87F8790BBB79}" presName="compNode" presStyleCnt="0"/>
      <dgm:spPr/>
    </dgm:pt>
    <dgm:pt modelId="{C7B05A06-7BB8-46D3-AA3B-ADF2E6E6145C}" type="pres">
      <dgm:prSet presAssocID="{5F961787-230C-41BA-BA7A-87F8790BBB79}" presName="bgRect" presStyleLbl="bgShp" presStyleIdx="0" presStyleCnt="2" custLinFactNeighborX="-1832" custLinFactNeighborY="-1153"/>
      <dgm:spPr/>
    </dgm:pt>
    <dgm:pt modelId="{AA5DF595-1EFE-42C2-A973-948BFFEB4729}" type="pres">
      <dgm:prSet presAssocID="{5F961787-230C-41BA-BA7A-87F8790BBB79}"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chart"/>
        </a:ext>
      </dgm:extLst>
    </dgm:pt>
    <dgm:pt modelId="{ADA13F92-625A-4A4B-A654-1705860E31C4}" type="pres">
      <dgm:prSet presAssocID="{5F961787-230C-41BA-BA7A-87F8790BBB79}" presName="spaceRect" presStyleCnt="0"/>
      <dgm:spPr/>
    </dgm:pt>
    <dgm:pt modelId="{E2787DDF-26B7-48B1-86CE-79395A4D87CD}" type="pres">
      <dgm:prSet presAssocID="{5F961787-230C-41BA-BA7A-87F8790BBB79}" presName="parTx" presStyleLbl="revTx" presStyleIdx="0" presStyleCnt="2">
        <dgm:presLayoutVars>
          <dgm:chMax val="0"/>
          <dgm:chPref val="0"/>
        </dgm:presLayoutVars>
      </dgm:prSet>
      <dgm:spPr/>
    </dgm:pt>
    <dgm:pt modelId="{F0B2D5D9-F429-4979-ACA7-291B7D47B385}" type="pres">
      <dgm:prSet presAssocID="{E2BC7664-9321-444B-925B-D4C1560BC893}" presName="sibTrans" presStyleCnt="0"/>
      <dgm:spPr/>
    </dgm:pt>
    <dgm:pt modelId="{1E4CB663-AFF8-4578-B07E-02949338AEDF}" type="pres">
      <dgm:prSet presAssocID="{3BAB4DC9-6FCE-4752-8C82-2DFDBC4E378A}" presName="compNode" presStyleCnt="0"/>
      <dgm:spPr/>
    </dgm:pt>
    <dgm:pt modelId="{A07FD84C-ACF1-4C83-BF99-4D40AC8722A8}" type="pres">
      <dgm:prSet presAssocID="{3BAB4DC9-6FCE-4752-8C82-2DFDBC4E378A}" presName="bgRect" presStyleLbl="bgShp" presStyleIdx="1" presStyleCnt="2"/>
      <dgm:spPr/>
    </dgm:pt>
    <dgm:pt modelId="{F6CAA8E4-FDBF-42CD-851E-2A2EA4DD204F}" type="pres">
      <dgm:prSet presAssocID="{3BAB4DC9-6FCE-4752-8C82-2DFDBC4E378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nsfer"/>
        </a:ext>
      </dgm:extLst>
    </dgm:pt>
    <dgm:pt modelId="{89AF6921-4497-4C19-8002-AF91098AB6CB}" type="pres">
      <dgm:prSet presAssocID="{3BAB4DC9-6FCE-4752-8C82-2DFDBC4E378A}" presName="spaceRect" presStyleCnt="0"/>
      <dgm:spPr/>
    </dgm:pt>
    <dgm:pt modelId="{FC416E06-30CD-43D9-8B7D-D5784CBEFB02}" type="pres">
      <dgm:prSet presAssocID="{3BAB4DC9-6FCE-4752-8C82-2DFDBC4E378A}" presName="parTx" presStyleLbl="revTx" presStyleIdx="1" presStyleCnt="2">
        <dgm:presLayoutVars>
          <dgm:chMax val="0"/>
          <dgm:chPref val="0"/>
        </dgm:presLayoutVars>
      </dgm:prSet>
      <dgm:spPr/>
    </dgm:pt>
  </dgm:ptLst>
  <dgm:cxnLst>
    <dgm:cxn modelId="{EA543F2E-E677-48F6-AB8E-869A61FF1408}" srcId="{89F8236E-D91F-4CA6-9EC9-3D74782C90FA}" destId="{3BAB4DC9-6FCE-4752-8C82-2DFDBC4E378A}" srcOrd="1" destOrd="0" parTransId="{0026120B-7852-45D2-937C-10ECCF11C65F}" sibTransId="{86A90FC6-CF1D-44EB-95DB-FE8CF4B486DC}"/>
    <dgm:cxn modelId="{394A5B69-73E1-4A51-A29C-FE5CED780FB6}" type="presOf" srcId="{89F8236E-D91F-4CA6-9EC9-3D74782C90FA}" destId="{37FE28E0-7E38-4B26-97D6-61DDA8AF7783}" srcOrd="0" destOrd="0" presId="urn:microsoft.com/office/officeart/2018/2/layout/IconVerticalSolidList"/>
    <dgm:cxn modelId="{42505D8C-C636-44F9-8569-78A49435031E}" type="presOf" srcId="{3BAB4DC9-6FCE-4752-8C82-2DFDBC4E378A}" destId="{FC416E06-30CD-43D9-8B7D-D5784CBEFB02}" srcOrd="0" destOrd="0" presId="urn:microsoft.com/office/officeart/2018/2/layout/IconVerticalSolidList"/>
    <dgm:cxn modelId="{6F6F83B2-EC9F-45CC-AACB-81B8556A8F29}" type="presOf" srcId="{5F961787-230C-41BA-BA7A-87F8790BBB79}" destId="{E2787DDF-26B7-48B1-86CE-79395A4D87CD}" srcOrd="0" destOrd="0" presId="urn:microsoft.com/office/officeart/2018/2/layout/IconVerticalSolidList"/>
    <dgm:cxn modelId="{F34871E6-C9B3-4246-BF4F-AFF602CBA344}" srcId="{89F8236E-D91F-4CA6-9EC9-3D74782C90FA}" destId="{5F961787-230C-41BA-BA7A-87F8790BBB79}" srcOrd="0" destOrd="0" parTransId="{6344C014-8FF3-452B-A141-B664668539CE}" sibTransId="{E2BC7664-9321-444B-925B-D4C1560BC893}"/>
    <dgm:cxn modelId="{B886C6C6-66C7-4900-9540-C0F3EC7833AE}" type="presParOf" srcId="{37FE28E0-7E38-4B26-97D6-61DDA8AF7783}" destId="{7B2D2FB1-5A36-4548-B78D-27C274581F14}" srcOrd="0" destOrd="0" presId="urn:microsoft.com/office/officeart/2018/2/layout/IconVerticalSolidList"/>
    <dgm:cxn modelId="{A6F86EEF-69BF-4992-8CDF-CEFD7CC3E99E}" type="presParOf" srcId="{7B2D2FB1-5A36-4548-B78D-27C274581F14}" destId="{C7B05A06-7BB8-46D3-AA3B-ADF2E6E6145C}" srcOrd="0" destOrd="0" presId="urn:microsoft.com/office/officeart/2018/2/layout/IconVerticalSolidList"/>
    <dgm:cxn modelId="{45FFEDB5-59E4-4882-91F4-3392518B2112}" type="presParOf" srcId="{7B2D2FB1-5A36-4548-B78D-27C274581F14}" destId="{AA5DF595-1EFE-42C2-A973-948BFFEB4729}" srcOrd="1" destOrd="0" presId="urn:microsoft.com/office/officeart/2018/2/layout/IconVerticalSolidList"/>
    <dgm:cxn modelId="{251647A0-9D34-4E99-A8ED-00975B76519F}" type="presParOf" srcId="{7B2D2FB1-5A36-4548-B78D-27C274581F14}" destId="{ADA13F92-625A-4A4B-A654-1705860E31C4}" srcOrd="2" destOrd="0" presId="urn:microsoft.com/office/officeart/2018/2/layout/IconVerticalSolidList"/>
    <dgm:cxn modelId="{32E8C34E-6005-4BCF-BD60-3D87422595BB}" type="presParOf" srcId="{7B2D2FB1-5A36-4548-B78D-27C274581F14}" destId="{E2787DDF-26B7-48B1-86CE-79395A4D87CD}" srcOrd="3" destOrd="0" presId="urn:microsoft.com/office/officeart/2018/2/layout/IconVerticalSolidList"/>
    <dgm:cxn modelId="{5C26B733-CAEE-42E2-AB94-F0803E54758F}" type="presParOf" srcId="{37FE28E0-7E38-4B26-97D6-61DDA8AF7783}" destId="{F0B2D5D9-F429-4979-ACA7-291B7D47B385}" srcOrd="1" destOrd="0" presId="urn:microsoft.com/office/officeart/2018/2/layout/IconVerticalSolidList"/>
    <dgm:cxn modelId="{54C564CD-EC1D-4090-A8A2-9EF6A86E339A}" type="presParOf" srcId="{37FE28E0-7E38-4B26-97D6-61DDA8AF7783}" destId="{1E4CB663-AFF8-4578-B07E-02949338AEDF}" srcOrd="2" destOrd="0" presId="urn:microsoft.com/office/officeart/2018/2/layout/IconVerticalSolidList"/>
    <dgm:cxn modelId="{9D43AEF8-9654-4123-A524-C8F197B2CA1E}" type="presParOf" srcId="{1E4CB663-AFF8-4578-B07E-02949338AEDF}" destId="{A07FD84C-ACF1-4C83-BF99-4D40AC8722A8}" srcOrd="0" destOrd="0" presId="urn:microsoft.com/office/officeart/2018/2/layout/IconVerticalSolidList"/>
    <dgm:cxn modelId="{7DF6620C-08BA-4F0E-8C75-C01D6D9CCD42}" type="presParOf" srcId="{1E4CB663-AFF8-4578-B07E-02949338AEDF}" destId="{F6CAA8E4-FDBF-42CD-851E-2A2EA4DD204F}" srcOrd="1" destOrd="0" presId="urn:microsoft.com/office/officeart/2018/2/layout/IconVerticalSolidList"/>
    <dgm:cxn modelId="{91B96FC2-C0B1-436A-A64D-6AC0A59E925C}" type="presParOf" srcId="{1E4CB663-AFF8-4578-B07E-02949338AEDF}" destId="{89AF6921-4497-4C19-8002-AF91098AB6CB}" srcOrd="2" destOrd="0" presId="urn:microsoft.com/office/officeart/2018/2/layout/IconVerticalSolidList"/>
    <dgm:cxn modelId="{88DDE4FA-B334-434A-8E63-9A3485D866AE}" type="presParOf" srcId="{1E4CB663-AFF8-4578-B07E-02949338AEDF}" destId="{FC416E06-30CD-43D9-8B7D-D5784CBEFB0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24FC8C-62A8-4F4A-A473-6804610AE94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8EC91DA-1940-4F2D-A614-E84B5C7CEDE4}">
      <dgm:prSet/>
      <dgm:spPr/>
      <dgm:t>
        <a:bodyPr/>
        <a:lstStyle/>
        <a:p>
          <a:r>
            <a:rPr lang="en-US" b="1" i="0" dirty="0">
              <a:latin typeface="Helvetica Neue" panose="02000503000000020004" pitchFamily="2" charset="0"/>
              <a:ea typeface="Helvetica Neue" panose="02000503000000020004" pitchFamily="2" charset="0"/>
              <a:cs typeface="Helvetica Neue" panose="02000503000000020004" pitchFamily="2" charset="0"/>
            </a:rPr>
            <a:t>Marks:</a:t>
          </a:r>
          <a:br>
            <a:rPr lang="en-US" b="0" i="0" dirty="0">
              <a:latin typeface="Helvetica Neue" panose="02000503000000020004" pitchFamily="2" charset="0"/>
              <a:ea typeface="Helvetica Neue" panose="02000503000000020004" pitchFamily="2" charset="0"/>
              <a:cs typeface="Helvetica Neue" panose="02000503000000020004" pitchFamily="2" charset="0"/>
            </a:rPr>
          </a:br>
          <a:r>
            <a:rPr lang="en-US" b="0" i="0" dirty="0">
              <a:latin typeface="Helvetica Neue" panose="02000503000000020004" pitchFamily="2" charset="0"/>
              <a:ea typeface="Helvetica Neue" panose="02000503000000020004" pitchFamily="2" charset="0"/>
              <a:cs typeface="Helvetica Neue" panose="02000503000000020004" pitchFamily="2" charset="0"/>
            </a:rPr>
            <a:t>points along the line where data is plotted, The markers specified by marker='o' indicate each data point along the line. </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dgm:t>
    </dgm:pt>
    <dgm:pt modelId="{C6CD607F-42A6-4B55-B453-D7E62D034AAD}" type="parTrans" cxnId="{20748840-87EB-482C-840E-FA2C769E6E6A}">
      <dgm:prSet/>
      <dgm:spPr/>
      <dgm:t>
        <a:bodyPr/>
        <a:lstStyle/>
        <a:p>
          <a:endParaRPr lang="en-US"/>
        </a:p>
      </dgm:t>
    </dgm:pt>
    <dgm:pt modelId="{9F67D93F-CE42-45DB-858E-D777D6E2C4A4}" type="sibTrans" cxnId="{20748840-87EB-482C-840E-FA2C769E6E6A}">
      <dgm:prSet/>
      <dgm:spPr/>
      <dgm:t>
        <a:bodyPr/>
        <a:lstStyle/>
        <a:p>
          <a:endParaRPr lang="en-US"/>
        </a:p>
      </dgm:t>
    </dgm:pt>
    <dgm:pt modelId="{57223973-B193-44A9-86A8-4E28313839AA}">
      <dgm:prSet/>
      <dgm:spPr/>
      <dgm:t>
        <a:bodyPr/>
        <a:lstStyle/>
        <a:p>
          <a:r>
            <a:rPr lang="en-US" b="1" i="0" dirty="0">
              <a:latin typeface="Helvetica Neue" panose="02000503000000020004" pitchFamily="2" charset="0"/>
              <a:ea typeface="Helvetica Neue" panose="02000503000000020004" pitchFamily="2" charset="0"/>
              <a:cs typeface="Helvetica Neue" panose="02000503000000020004" pitchFamily="2" charset="0"/>
            </a:rPr>
            <a:t>Channels:</a:t>
          </a:r>
          <a:br>
            <a:rPr lang="en-US" b="0" i="0" dirty="0">
              <a:latin typeface="Helvetica Neue" panose="02000503000000020004" pitchFamily="2" charset="0"/>
              <a:ea typeface="Helvetica Neue" panose="02000503000000020004" pitchFamily="2" charset="0"/>
              <a:cs typeface="Helvetica Neue" panose="02000503000000020004" pitchFamily="2" charset="0"/>
            </a:rPr>
          </a:br>
          <a:r>
            <a:rPr lang="en-US" b="0" i="0" dirty="0">
              <a:latin typeface="Helvetica Neue" panose="02000503000000020004" pitchFamily="2" charset="0"/>
              <a:ea typeface="Helvetica Neue" panose="02000503000000020004" pitchFamily="2" charset="0"/>
              <a:cs typeface="Helvetica Neue" panose="02000503000000020004" pitchFamily="2" charset="0"/>
            </a:rPr>
            <a:t>Position (X-axis): Represents the seasons.</a:t>
          </a:r>
          <a:br>
            <a:rPr lang="en-US" b="0" i="0" dirty="0">
              <a:latin typeface="Helvetica Neue" panose="02000503000000020004" pitchFamily="2" charset="0"/>
              <a:ea typeface="Helvetica Neue" panose="02000503000000020004" pitchFamily="2" charset="0"/>
              <a:cs typeface="Helvetica Neue" panose="02000503000000020004" pitchFamily="2" charset="0"/>
            </a:rPr>
          </a:br>
          <a:r>
            <a:rPr lang="en-US" b="0" i="0" dirty="0">
              <a:latin typeface="Helvetica Neue" panose="02000503000000020004" pitchFamily="2" charset="0"/>
              <a:ea typeface="Helvetica Neue" panose="02000503000000020004" pitchFamily="2" charset="0"/>
              <a:cs typeface="Helvetica Neue" panose="02000503000000020004" pitchFamily="2" charset="0"/>
            </a:rPr>
            <a:t>Position (Y-axis): Represents the average run rate for each season.</a:t>
          </a:r>
          <a:br>
            <a:rPr lang="en-US" b="0" i="0" dirty="0">
              <a:latin typeface="Helvetica Neue" panose="02000503000000020004" pitchFamily="2" charset="0"/>
              <a:ea typeface="Helvetica Neue" panose="02000503000000020004" pitchFamily="2" charset="0"/>
              <a:cs typeface="Helvetica Neue" panose="02000503000000020004" pitchFamily="2" charset="0"/>
            </a:rPr>
          </a:br>
          <a:r>
            <a:rPr lang="en-US" b="0" i="0" dirty="0">
              <a:latin typeface="Helvetica Neue" panose="02000503000000020004" pitchFamily="2" charset="0"/>
              <a:ea typeface="Helvetica Neue" panose="02000503000000020004" pitchFamily="2" charset="0"/>
              <a:cs typeface="Helvetica Neue" panose="02000503000000020004" pitchFamily="2" charset="0"/>
            </a:rPr>
            <a:t>Color (Line): The color of the line represents the data series (average run rate).</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dgm:t>
    </dgm:pt>
    <dgm:pt modelId="{C2CE0D16-6E19-4A93-98F1-D88A229E13DE}" type="parTrans" cxnId="{36B1032A-CA37-4C56-9B67-78BE2FAEAD1E}">
      <dgm:prSet/>
      <dgm:spPr/>
      <dgm:t>
        <a:bodyPr/>
        <a:lstStyle/>
        <a:p>
          <a:endParaRPr lang="en-US"/>
        </a:p>
      </dgm:t>
    </dgm:pt>
    <dgm:pt modelId="{43A9B1D6-4D52-4840-9053-01815E114844}" type="sibTrans" cxnId="{36B1032A-CA37-4C56-9B67-78BE2FAEAD1E}">
      <dgm:prSet/>
      <dgm:spPr/>
      <dgm:t>
        <a:bodyPr/>
        <a:lstStyle/>
        <a:p>
          <a:endParaRPr lang="en-US"/>
        </a:p>
      </dgm:t>
    </dgm:pt>
    <dgm:pt modelId="{572BD51A-FA45-4CE1-BF82-70E3E365D130}" type="pres">
      <dgm:prSet presAssocID="{2824FC8C-62A8-4F4A-A473-6804610AE94B}" presName="root" presStyleCnt="0">
        <dgm:presLayoutVars>
          <dgm:dir/>
          <dgm:resizeHandles val="exact"/>
        </dgm:presLayoutVars>
      </dgm:prSet>
      <dgm:spPr/>
    </dgm:pt>
    <dgm:pt modelId="{FDEB92EE-4935-452D-8017-B808C2A8BFFA}" type="pres">
      <dgm:prSet presAssocID="{08EC91DA-1940-4F2D-A614-E84B5C7CEDE4}" presName="compNode" presStyleCnt="0"/>
      <dgm:spPr/>
    </dgm:pt>
    <dgm:pt modelId="{5C193F38-61D0-43B9-82FC-C8F931E42B6A}" type="pres">
      <dgm:prSet presAssocID="{08EC91DA-1940-4F2D-A614-E84B5C7CEDE4}" presName="bgRect" presStyleLbl="bgShp" presStyleIdx="0" presStyleCnt="2"/>
      <dgm:spPr/>
    </dgm:pt>
    <dgm:pt modelId="{F5CC9779-F3CE-43BB-8AB8-D745EC294D07}" type="pres">
      <dgm:prSet presAssocID="{08EC91DA-1940-4F2D-A614-E84B5C7CEDE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n"/>
        </a:ext>
      </dgm:extLst>
    </dgm:pt>
    <dgm:pt modelId="{9963C088-C433-4338-9DD9-C44286216396}" type="pres">
      <dgm:prSet presAssocID="{08EC91DA-1940-4F2D-A614-E84B5C7CEDE4}" presName="spaceRect" presStyleCnt="0"/>
      <dgm:spPr/>
    </dgm:pt>
    <dgm:pt modelId="{0071F7AB-99F9-4EEB-BDB7-F806F29FFB98}" type="pres">
      <dgm:prSet presAssocID="{08EC91DA-1940-4F2D-A614-E84B5C7CEDE4}" presName="parTx" presStyleLbl="revTx" presStyleIdx="0" presStyleCnt="2">
        <dgm:presLayoutVars>
          <dgm:chMax val="0"/>
          <dgm:chPref val="0"/>
        </dgm:presLayoutVars>
      </dgm:prSet>
      <dgm:spPr/>
    </dgm:pt>
    <dgm:pt modelId="{07DBEEB1-53D4-4838-BCF9-5FC5C20D7C99}" type="pres">
      <dgm:prSet presAssocID="{9F67D93F-CE42-45DB-858E-D777D6E2C4A4}" presName="sibTrans" presStyleCnt="0"/>
      <dgm:spPr/>
    </dgm:pt>
    <dgm:pt modelId="{0F85053A-B448-4EF2-8B69-AB60A1304245}" type="pres">
      <dgm:prSet presAssocID="{57223973-B193-44A9-86A8-4E28313839AA}" presName="compNode" presStyleCnt="0"/>
      <dgm:spPr/>
    </dgm:pt>
    <dgm:pt modelId="{3A2D9E40-F394-4C26-BD05-F50340481908}" type="pres">
      <dgm:prSet presAssocID="{57223973-B193-44A9-86A8-4E28313839AA}" presName="bgRect" presStyleLbl="bgShp" presStyleIdx="1" presStyleCnt="2"/>
      <dgm:spPr/>
    </dgm:pt>
    <dgm:pt modelId="{A10C6C02-22DA-461C-8B58-BA9EBC1798F0}" type="pres">
      <dgm:prSet presAssocID="{57223973-B193-44A9-86A8-4E28313839AA}"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ave"/>
        </a:ext>
      </dgm:extLst>
    </dgm:pt>
    <dgm:pt modelId="{8508913E-5B38-4D04-A55A-12A7C77C48A8}" type="pres">
      <dgm:prSet presAssocID="{57223973-B193-44A9-86A8-4E28313839AA}" presName="spaceRect" presStyleCnt="0"/>
      <dgm:spPr/>
    </dgm:pt>
    <dgm:pt modelId="{9BE31839-514F-49D2-91D2-8E5CC60870F8}" type="pres">
      <dgm:prSet presAssocID="{57223973-B193-44A9-86A8-4E28313839AA}" presName="parTx" presStyleLbl="revTx" presStyleIdx="1" presStyleCnt="2">
        <dgm:presLayoutVars>
          <dgm:chMax val="0"/>
          <dgm:chPref val="0"/>
        </dgm:presLayoutVars>
      </dgm:prSet>
      <dgm:spPr/>
    </dgm:pt>
  </dgm:ptLst>
  <dgm:cxnLst>
    <dgm:cxn modelId="{8242CB21-B291-4470-A921-302A4D35D85B}" type="presOf" srcId="{2824FC8C-62A8-4F4A-A473-6804610AE94B}" destId="{572BD51A-FA45-4CE1-BF82-70E3E365D130}" srcOrd="0" destOrd="0" presId="urn:microsoft.com/office/officeart/2018/2/layout/IconVerticalSolidList"/>
    <dgm:cxn modelId="{36B1032A-CA37-4C56-9B67-78BE2FAEAD1E}" srcId="{2824FC8C-62A8-4F4A-A473-6804610AE94B}" destId="{57223973-B193-44A9-86A8-4E28313839AA}" srcOrd="1" destOrd="0" parTransId="{C2CE0D16-6E19-4A93-98F1-D88A229E13DE}" sibTransId="{43A9B1D6-4D52-4840-9053-01815E114844}"/>
    <dgm:cxn modelId="{20748840-87EB-482C-840E-FA2C769E6E6A}" srcId="{2824FC8C-62A8-4F4A-A473-6804610AE94B}" destId="{08EC91DA-1940-4F2D-A614-E84B5C7CEDE4}" srcOrd="0" destOrd="0" parTransId="{C6CD607F-42A6-4B55-B453-D7E62D034AAD}" sibTransId="{9F67D93F-CE42-45DB-858E-D777D6E2C4A4}"/>
    <dgm:cxn modelId="{AEDD2A5D-2E96-4F3C-88BA-28DFE4E7B464}" type="presOf" srcId="{57223973-B193-44A9-86A8-4E28313839AA}" destId="{9BE31839-514F-49D2-91D2-8E5CC60870F8}" srcOrd="0" destOrd="0" presId="urn:microsoft.com/office/officeart/2018/2/layout/IconVerticalSolidList"/>
    <dgm:cxn modelId="{57DABB8A-9C20-42B6-8EC3-E7BD06434911}" type="presOf" srcId="{08EC91DA-1940-4F2D-A614-E84B5C7CEDE4}" destId="{0071F7AB-99F9-4EEB-BDB7-F806F29FFB98}" srcOrd="0" destOrd="0" presId="urn:microsoft.com/office/officeart/2018/2/layout/IconVerticalSolidList"/>
    <dgm:cxn modelId="{45F78468-D8AC-4251-B003-DF1775C53DDC}" type="presParOf" srcId="{572BD51A-FA45-4CE1-BF82-70E3E365D130}" destId="{FDEB92EE-4935-452D-8017-B808C2A8BFFA}" srcOrd="0" destOrd="0" presId="urn:microsoft.com/office/officeart/2018/2/layout/IconVerticalSolidList"/>
    <dgm:cxn modelId="{55115AC9-0EC5-4930-8ECD-0BE43EA57A98}" type="presParOf" srcId="{FDEB92EE-4935-452D-8017-B808C2A8BFFA}" destId="{5C193F38-61D0-43B9-82FC-C8F931E42B6A}" srcOrd="0" destOrd="0" presId="urn:microsoft.com/office/officeart/2018/2/layout/IconVerticalSolidList"/>
    <dgm:cxn modelId="{286776D2-40CE-4924-8584-57970E124F9E}" type="presParOf" srcId="{FDEB92EE-4935-452D-8017-B808C2A8BFFA}" destId="{F5CC9779-F3CE-43BB-8AB8-D745EC294D07}" srcOrd="1" destOrd="0" presId="urn:microsoft.com/office/officeart/2018/2/layout/IconVerticalSolidList"/>
    <dgm:cxn modelId="{DA707D88-665B-4BB4-AF40-2EF569F32A69}" type="presParOf" srcId="{FDEB92EE-4935-452D-8017-B808C2A8BFFA}" destId="{9963C088-C433-4338-9DD9-C44286216396}" srcOrd="2" destOrd="0" presId="urn:microsoft.com/office/officeart/2018/2/layout/IconVerticalSolidList"/>
    <dgm:cxn modelId="{12C4A960-EF14-442E-ACC0-C1E0DBCC228B}" type="presParOf" srcId="{FDEB92EE-4935-452D-8017-B808C2A8BFFA}" destId="{0071F7AB-99F9-4EEB-BDB7-F806F29FFB98}" srcOrd="3" destOrd="0" presId="urn:microsoft.com/office/officeart/2018/2/layout/IconVerticalSolidList"/>
    <dgm:cxn modelId="{993645BE-EC92-4439-ABD4-3353B2595AD6}" type="presParOf" srcId="{572BD51A-FA45-4CE1-BF82-70E3E365D130}" destId="{07DBEEB1-53D4-4838-BCF9-5FC5C20D7C99}" srcOrd="1" destOrd="0" presId="urn:microsoft.com/office/officeart/2018/2/layout/IconVerticalSolidList"/>
    <dgm:cxn modelId="{EC8C0B66-1806-4516-8995-F6FD2C0D71CF}" type="presParOf" srcId="{572BD51A-FA45-4CE1-BF82-70E3E365D130}" destId="{0F85053A-B448-4EF2-8B69-AB60A1304245}" srcOrd="2" destOrd="0" presId="urn:microsoft.com/office/officeart/2018/2/layout/IconVerticalSolidList"/>
    <dgm:cxn modelId="{B64AC3BB-1B8F-4C69-9DDE-1E86832DEAD5}" type="presParOf" srcId="{0F85053A-B448-4EF2-8B69-AB60A1304245}" destId="{3A2D9E40-F394-4C26-BD05-F50340481908}" srcOrd="0" destOrd="0" presId="urn:microsoft.com/office/officeart/2018/2/layout/IconVerticalSolidList"/>
    <dgm:cxn modelId="{70DCFF7B-128F-4656-A67E-60939E4D6920}" type="presParOf" srcId="{0F85053A-B448-4EF2-8B69-AB60A1304245}" destId="{A10C6C02-22DA-461C-8B58-BA9EBC1798F0}" srcOrd="1" destOrd="0" presId="urn:microsoft.com/office/officeart/2018/2/layout/IconVerticalSolidList"/>
    <dgm:cxn modelId="{93B07195-6BE5-4DE2-822B-81BFDE189D02}" type="presParOf" srcId="{0F85053A-B448-4EF2-8B69-AB60A1304245}" destId="{8508913E-5B38-4D04-A55A-12A7C77C48A8}" srcOrd="2" destOrd="0" presId="urn:microsoft.com/office/officeart/2018/2/layout/IconVerticalSolidList"/>
    <dgm:cxn modelId="{10A92C68-37AE-478F-8241-1377E48B20DD}" type="presParOf" srcId="{0F85053A-B448-4EF2-8B69-AB60A1304245}" destId="{9BE31839-514F-49D2-91D2-8E5CC60870F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1816907-04A5-4961-B20B-7038F3D7803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987AB82-CF71-4C5C-968B-B55DDCA5B804}">
      <dgm:prSet/>
      <dgm:spPr/>
      <dgm:t>
        <a:bodyPr/>
        <a:lstStyle/>
        <a:p>
          <a:r>
            <a:rPr lang="en-US" b="1" i="0" u="sng" dirty="0">
              <a:latin typeface="Helvetica Neue" panose="02000503000000020004" pitchFamily="2" charset="0"/>
              <a:ea typeface="Helvetica Neue" panose="02000503000000020004" pitchFamily="2" charset="0"/>
              <a:cs typeface="Helvetica Neue" panose="02000503000000020004" pitchFamily="2" charset="0"/>
            </a:rPr>
            <a:t>Stacked area chart</a:t>
          </a:r>
          <a:endParaRPr lang="en-US" u="sng" dirty="0">
            <a:latin typeface="Helvetica Neue" panose="02000503000000020004" pitchFamily="2" charset="0"/>
            <a:ea typeface="Helvetica Neue" panose="02000503000000020004" pitchFamily="2" charset="0"/>
            <a:cs typeface="Helvetica Neue" panose="02000503000000020004" pitchFamily="2" charset="0"/>
          </a:endParaRPr>
        </a:p>
      </dgm:t>
    </dgm:pt>
    <dgm:pt modelId="{A147830B-D0F8-41DE-88CC-B95D4A8CA6FD}" type="parTrans" cxnId="{80A619AC-2C6E-464F-835E-08DFF6247C0E}">
      <dgm:prSet/>
      <dgm:spPr/>
      <dgm:t>
        <a:bodyPr/>
        <a:lstStyle/>
        <a:p>
          <a:endParaRPr lang="en-US"/>
        </a:p>
      </dgm:t>
    </dgm:pt>
    <dgm:pt modelId="{CB68DCC7-044E-4980-B6BD-2398ADCE7ED2}" type="sibTrans" cxnId="{80A619AC-2C6E-464F-835E-08DFF6247C0E}">
      <dgm:prSet/>
      <dgm:spPr/>
      <dgm:t>
        <a:bodyPr/>
        <a:lstStyle/>
        <a:p>
          <a:endParaRPr lang="en-US"/>
        </a:p>
      </dgm:t>
    </dgm:pt>
    <dgm:pt modelId="{101F49B8-3296-4C63-B244-6DFBB5B0FC6D}">
      <dgm:prSet/>
      <dgm:spPr/>
      <dgm:t>
        <a:bodyPr/>
        <a:lstStyle/>
        <a:p>
          <a:r>
            <a:rPr lang="en-US" b="0" i="0" dirty="0">
              <a:latin typeface="Helvetica Neue" panose="02000503000000020004" pitchFamily="2" charset="0"/>
              <a:ea typeface="Helvetica Neue" panose="02000503000000020004" pitchFamily="2" charset="0"/>
              <a:cs typeface="Helvetica Neue" panose="02000503000000020004" pitchFamily="2" charset="0"/>
            </a:rPr>
            <a:t>Stacked Area Graphs work in the same way as simple Area Graphs do, except for the use of multiple data series that start each point from the point left by the previous data series.</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dgm:t>
    </dgm:pt>
    <dgm:pt modelId="{A87413AD-BBFF-4397-8437-F0241B2598B9}" type="parTrans" cxnId="{368F55AE-4003-4F98-8F90-E08FF68C509C}">
      <dgm:prSet/>
      <dgm:spPr/>
      <dgm:t>
        <a:bodyPr/>
        <a:lstStyle/>
        <a:p>
          <a:endParaRPr lang="en-US"/>
        </a:p>
      </dgm:t>
    </dgm:pt>
    <dgm:pt modelId="{F4C731FF-3118-46BE-9AAC-22EE4B2FC444}" type="sibTrans" cxnId="{368F55AE-4003-4F98-8F90-E08FF68C509C}">
      <dgm:prSet/>
      <dgm:spPr/>
      <dgm:t>
        <a:bodyPr/>
        <a:lstStyle/>
        <a:p>
          <a:endParaRPr lang="en-US"/>
        </a:p>
      </dgm:t>
    </dgm:pt>
    <dgm:pt modelId="{E86E9147-BB66-4929-B86E-BCD3B3DA9954}">
      <dgm:prSet/>
      <dgm:spPr/>
      <dgm:t>
        <a:bodyPr/>
        <a:lstStyle/>
        <a:p>
          <a:r>
            <a:rPr lang="en-US" b="1" i="0" u="sng" dirty="0">
              <a:latin typeface="Helvetica Neue" panose="02000503000000020004" pitchFamily="2" charset="0"/>
              <a:ea typeface="Helvetica Neue" panose="02000503000000020004" pitchFamily="2" charset="0"/>
              <a:cs typeface="Helvetica Neue" panose="02000503000000020004" pitchFamily="2" charset="0"/>
            </a:rPr>
            <a:t>When to use it ?</a:t>
          </a:r>
          <a:endParaRPr lang="en-US" u="sng" dirty="0">
            <a:latin typeface="Helvetica Neue" panose="02000503000000020004" pitchFamily="2" charset="0"/>
            <a:ea typeface="Helvetica Neue" panose="02000503000000020004" pitchFamily="2" charset="0"/>
            <a:cs typeface="Helvetica Neue" panose="02000503000000020004" pitchFamily="2" charset="0"/>
          </a:endParaRPr>
        </a:p>
      </dgm:t>
    </dgm:pt>
    <dgm:pt modelId="{83816FE5-9608-48CD-8523-4E599F40ADAE}" type="parTrans" cxnId="{1F0E965D-D9B0-4B98-8A3D-6C22E89A20CF}">
      <dgm:prSet/>
      <dgm:spPr/>
      <dgm:t>
        <a:bodyPr/>
        <a:lstStyle/>
        <a:p>
          <a:endParaRPr lang="en-US"/>
        </a:p>
      </dgm:t>
    </dgm:pt>
    <dgm:pt modelId="{0CFCA669-08D2-40C6-A72D-96492B34FB40}" type="sibTrans" cxnId="{1F0E965D-D9B0-4B98-8A3D-6C22E89A20CF}">
      <dgm:prSet/>
      <dgm:spPr/>
      <dgm:t>
        <a:bodyPr/>
        <a:lstStyle/>
        <a:p>
          <a:endParaRPr lang="en-US"/>
        </a:p>
      </dgm:t>
    </dgm:pt>
    <dgm:pt modelId="{EB6C249E-83FF-4FE1-9F5D-2D8E43A298F2}">
      <dgm:prSet/>
      <dgm:spPr/>
      <dgm:t>
        <a:bodyPr/>
        <a:lstStyle/>
        <a:p>
          <a:r>
            <a:rPr lang="en-US" b="0" i="0" dirty="0">
              <a:latin typeface="Helvetica Neue" panose="02000503000000020004" pitchFamily="2" charset="0"/>
              <a:ea typeface="Helvetica Neue" panose="02000503000000020004" pitchFamily="2" charset="0"/>
              <a:cs typeface="Helvetica Neue" panose="02000503000000020004" pitchFamily="2" charset="0"/>
            </a:rPr>
            <a:t>Represent cumulated totals using numbers or percentages over time. Visualize part-to-whole relationships, helping show how each category contributes to the cumulative total.</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dgm:t>
    </dgm:pt>
    <dgm:pt modelId="{7AD1D00A-8B17-474F-A07D-EDD52209490D}" type="parTrans" cxnId="{C5206A13-281F-4243-8809-45DA4CADCCF2}">
      <dgm:prSet/>
      <dgm:spPr/>
      <dgm:t>
        <a:bodyPr/>
        <a:lstStyle/>
        <a:p>
          <a:endParaRPr lang="en-US"/>
        </a:p>
      </dgm:t>
    </dgm:pt>
    <dgm:pt modelId="{91D78072-6AA5-44E9-A4CC-0B705000E367}" type="sibTrans" cxnId="{C5206A13-281F-4243-8809-45DA4CADCCF2}">
      <dgm:prSet/>
      <dgm:spPr/>
      <dgm:t>
        <a:bodyPr/>
        <a:lstStyle/>
        <a:p>
          <a:endParaRPr lang="en-US"/>
        </a:p>
      </dgm:t>
    </dgm:pt>
    <dgm:pt modelId="{85AE46EA-2434-4341-9523-D77E9AB81E73}" type="pres">
      <dgm:prSet presAssocID="{81816907-04A5-4961-B20B-7038F3D78032}" presName="linear" presStyleCnt="0">
        <dgm:presLayoutVars>
          <dgm:animLvl val="lvl"/>
          <dgm:resizeHandles val="exact"/>
        </dgm:presLayoutVars>
      </dgm:prSet>
      <dgm:spPr/>
    </dgm:pt>
    <dgm:pt modelId="{944DCA05-7AFF-9246-B73C-103C49093B34}" type="pres">
      <dgm:prSet presAssocID="{C987AB82-CF71-4C5C-968B-B55DDCA5B804}" presName="parentText" presStyleLbl="node1" presStyleIdx="0" presStyleCnt="4">
        <dgm:presLayoutVars>
          <dgm:chMax val="0"/>
          <dgm:bulletEnabled val="1"/>
        </dgm:presLayoutVars>
      </dgm:prSet>
      <dgm:spPr/>
    </dgm:pt>
    <dgm:pt modelId="{1BE238A4-714D-9741-B47C-82A992ED2DCA}" type="pres">
      <dgm:prSet presAssocID="{CB68DCC7-044E-4980-B6BD-2398ADCE7ED2}" presName="spacer" presStyleCnt="0"/>
      <dgm:spPr/>
    </dgm:pt>
    <dgm:pt modelId="{D5F63BC9-0E9E-9E4F-8A7D-D3A85170351F}" type="pres">
      <dgm:prSet presAssocID="{101F49B8-3296-4C63-B244-6DFBB5B0FC6D}" presName="parentText" presStyleLbl="node1" presStyleIdx="1" presStyleCnt="4">
        <dgm:presLayoutVars>
          <dgm:chMax val="0"/>
          <dgm:bulletEnabled val="1"/>
        </dgm:presLayoutVars>
      </dgm:prSet>
      <dgm:spPr/>
    </dgm:pt>
    <dgm:pt modelId="{B372C232-140D-E544-AF44-D2A8EA9531BF}" type="pres">
      <dgm:prSet presAssocID="{F4C731FF-3118-46BE-9AAC-22EE4B2FC444}" presName="spacer" presStyleCnt="0"/>
      <dgm:spPr/>
    </dgm:pt>
    <dgm:pt modelId="{D5DCE481-9207-174D-961A-5C07B7807CA4}" type="pres">
      <dgm:prSet presAssocID="{E86E9147-BB66-4929-B86E-BCD3B3DA9954}" presName="parentText" presStyleLbl="node1" presStyleIdx="2" presStyleCnt="4">
        <dgm:presLayoutVars>
          <dgm:chMax val="0"/>
          <dgm:bulletEnabled val="1"/>
        </dgm:presLayoutVars>
      </dgm:prSet>
      <dgm:spPr/>
    </dgm:pt>
    <dgm:pt modelId="{B8CFF743-6A7B-674B-99C8-D82158490274}" type="pres">
      <dgm:prSet presAssocID="{0CFCA669-08D2-40C6-A72D-96492B34FB40}" presName="spacer" presStyleCnt="0"/>
      <dgm:spPr/>
    </dgm:pt>
    <dgm:pt modelId="{552739C9-AC5B-DE42-986E-784D9D009807}" type="pres">
      <dgm:prSet presAssocID="{EB6C249E-83FF-4FE1-9F5D-2D8E43A298F2}" presName="parentText" presStyleLbl="node1" presStyleIdx="3" presStyleCnt="4">
        <dgm:presLayoutVars>
          <dgm:chMax val="0"/>
          <dgm:bulletEnabled val="1"/>
        </dgm:presLayoutVars>
      </dgm:prSet>
      <dgm:spPr/>
    </dgm:pt>
  </dgm:ptLst>
  <dgm:cxnLst>
    <dgm:cxn modelId="{1463B208-8458-4141-B7D0-B74D4C1150CC}" type="presOf" srcId="{EB6C249E-83FF-4FE1-9F5D-2D8E43A298F2}" destId="{552739C9-AC5B-DE42-986E-784D9D009807}" srcOrd="0" destOrd="0" presId="urn:microsoft.com/office/officeart/2005/8/layout/vList2"/>
    <dgm:cxn modelId="{C5206A13-281F-4243-8809-45DA4CADCCF2}" srcId="{81816907-04A5-4961-B20B-7038F3D78032}" destId="{EB6C249E-83FF-4FE1-9F5D-2D8E43A298F2}" srcOrd="3" destOrd="0" parTransId="{7AD1D00A-8B17-474F-A07D-EDD52209490D}" sibTransId="{91D78072-6AA5-44E9-A4CC-0B705000E367}"/>
    <dgm:cxn modelId="{1F0E965D-D9B0-4B98-8A3D-6C22E89A20CF}" srcId="{81816907-04A5-4961-B20B-7038F3D78032}" destId="{E86E9147-BB66-4929-B86E-BCD3B3DA9954}" srcOrd="2" destOrd="0" parTransId="{83816FE5-9608-48CD-8523-4E599F40ADAE}" sibTransId="{0CFCA669-08D2-40C6-A72D-96492B34FB40}"/>
    <dgm:cxn modelId="{8B219590-996E-6F4F-8E46-AFF96541AF69}" type="presOf" srcId="{101F49B8-3296-4C63-B244-6DFBB5B0FC6D}" destId="{D5F63BC9-0E9E-9E4F-8A7D-D3A85170351F}" srcOrd="0" destOrd="0" presId="urn:microsoft.com/office/officeart/2005/8/layout/vList2"/>
    <dgm:cxn modelId="{C4F4EDA6-1EF3-BE49-820C-AB84FA008C17}" type="presOf" srcId="{C987AB82-CF71-4C5C-968B-B55DDCA5B804}" destId="{944DCA05-7AFF-9246-B73C-103C49093B34}" srcOrd="0" destOrd="0" presId="urn:microsoft.com/office/officeart/2005/8/layout/vList2"/>
    <dgm:cxn modelId="{80A619AC-2C6E-464F-835E-08DFF6247C0E}" srcId="{81816907-04A5-4961-B20B-7038F3D78032}" destId="{C987AB82-CF71-4C5C-968B-B55DDCA5B804}" srcOrd="0" destOrd="0" parTransId="{A147830B-D0F8-41DE-88CC-B95D4A8CA6FD}" sibTransId="{CB68DCC7-044E-4980-B6BD-2398ADCE7ED2}"/>
    <dgm:cxn modelId="{368F55AE-4003-4F98-8F90-E08FF68C509C}" srcId="{81816907-04A5-4961-B20B-7038F3D78032}" destId="{101F49B8-3296-4C63-B244-6DFBB5B0FC6D}" srcOrd="1" destOrd="0" parTransId="{A87413AD-BBFF-4397-8437-F0241B2598B9}" sibTransId="{F4C731FF-3118-46BE-9AAC-22EE4B2FC444}"/>
    <dgm:cxn modelId="{34B2CAF1-68E8-C14C-9A35-DF1A4898C14F}" type="presOf" srcId="{81816907-04A5-4961-B20B-7038F3D78032}" destId="{85AE46EA-2434-4341-9523-D77E9AB81E73}" srcOrd="0" destOrd="0" presId="urn:microsoft.com/office/officeart/2005/8/layout/vList2"/>
    <dgm:cxn modelId="{E1555AF7-26C6-824C-B331-EA80F0176057}" type="presOf" srcId="{E86E9147-BB66-4929-B86E-BCD3B3DA9954}" destId="{D5DCE481-9207-174D-961A-5C07B7807CA4}" srcOrd="0" destOrd="0" presId="urn:microsoft.com/office/officeart/2005/8/layout/vList2"/>
    <dgm:cxn modelId="{C9EB2E23-8953-714D-9BAD-A5BC4993DEBF}" type="presParOf" srcId="{85AE46EA-2434-4341-9523-D77E9AB81E73}" destId="{944DCA05-7AFF-9246-B73C-103C49093B34}" srcOrd="0" destOrd="0" presId="urn:microsoft.com/office/officeart/2005/8/layout/vList2"/>
    <dgm:cxn modelId="{5EA2750F-519B-D64A-BBF3-F743AA403AF3}" type="presParOf" srcId="{85AE46EA-2434-4341-9523-D77E9AB81E73}" destId="{1BE238A4-714D-9741-B47C-82A992ED2DCA}" srcOrd="1" destOrd="0" presId="urn:microsoft.com/office/officeart/2005/8/layout/vList2"/>
    <dgm:cxn modelId="{223396EC-C148-2E44-904E-A54F6A8CC716}" type="presParOf" srcId="{85AE46EA-2434-4341-9523-D77E9AB81E73}" destId="{D5F63BC9-0E9E-9E4F-8A7D-D3A85170351F}" srcOrd="2" destOrd="0" presId="urn:microsoft.com/office/officeart/2005/8/layout/vList2"/>
    <dgm:cxn modelId="{27EE6A48-B3FA-A346-B121-C012ABC5B8DD}" type="presParOf" srcId="{85AE46EA-2434-4341-9523-D77E9AB81E73}" destId="{B372C232-140D-E544-AF44-D2A8EA9531BF}" srcOrd="3" destOrd="0" presId="urn:microsoft.com/office/officeart/2005/8/layout/vList2"/>
    <dgm:cxn modelId="{832AD154-624D-4C4F-BD4E-850FF89E2793}" type="presParOf" srcId="{85AE46EA-2434-4341-9523-D77E9AB81E73}" destId="{D5DCE481-9207-174D-961A-5C07B7807CA4}" srcOrd="4" destOrd="0" presId="urn:microsoft.com/office/officeart/2005/8/layout/vList2"/>
    <dgm:cxn modelId="{4FEDD331-5CFE-0249-B2CD-FD628704D2A9}" type="presParOf" srcId="{85AE46EA-2434-4341-9523-D77E9AB81E73}" destId="{B8CFF743-6A7B-674B-99C8-D82158490274}" srcOrd="5" destOrd="0" presId="urn:microsoft.com/office/officeart/2005/8/layout/vList2"/>
    <dgm:cxn modelId="{64B0A098-7F65-DF49-A7BE-1FA4F6E62B5C}" type="presParOf" srcId="{85AE46EA-2434-4341-9523-D77E9AB81E73}" destId="{552739C9-AC5B-DE42-986E-784D9D00980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089EBB4-0A73-4BB2-8C3A-A32786D2CA3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A802099-17AE-4B88-9DD3-8E591491A0F9}">
      <dgm:prSet/>
      <dgm:spPr/>
      <dgm:t>
        <a:bodyPr/>
        <a:lstStyle/>
        <a:p>
          <a:r>
            <a:rPr lang="en-US" b="1" i="0" dirty="0">
              <a:latin typeface="Helvetica Neue" panose="02000503000000020004" pitchFamily="2" charset="0"/>
              <a:ea typeface="Helvetica Neue" panose="02000503000000020004" pitchFamily="2" charset="0"/>
              <a:cs typeface="Helvetica Neue" panose="02000503000000020004" pitchFamily="2" charset="0"/>
            </a:rPr>
            <a:t>Marks:</a:t>
          </a:r>
          <a:br>
            <a:rPr lang="en-US" b="0" i="0" dirty="0">
              <a:latin typeface="Helvetica Neue" panose="02000503000000020004" pitchFamily="2" charset="0"/>
              <a:ea typeface="Helvetica Neue" panose="02000503000000020004" pitchFamily="2" charset="0"/>
              <a:cs typeface="Helvetica Neue" panose="02000503000000020004" pitchFamily="2" charset="0"/>
            </a:rPr>
          </a:br>
          <a:r>
            <a:rPr lang="en-US" b="0" i="0" dirty="0">
              <a:latin typeface="Helvetica Neue" panose="02000503000000020004" pitchFamily="2" charset="0"/>
              <a:ea typeface="Helvetica Neue" panose="02000503000000020004" pitchFamily="2" charset="0"/>
              <a:cs typeface="Helvetica Neue" panose="02000503000000020004" pitchFamily="2" charset="0"/>
            </a:rPr>
            <a:t>Filled areas represent the total runs scored by each team. </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dgm:t>
    </dgm:pt>
    <dgm:pt modelId="{F27AB508-45A4-4DA3-8E0B-BEDAC9117807}" type="parTrans" cxnId="{C91251D6-BA99-4D6E-9790-B0D3B3E18835}">
      <dgm:prSet/>
      <dgm:spPr/>
      <dgm:t>
        <a:bodyPr/>
        <a:lstStyle/>
        <a:p>
          <a:endParaRPr lang="en-US"/>
        </a:p>
      </dgm:t>
    </dgm:pt>
    <dgm:pt modelId="{E08F7419-5FDA-41FE-AC2C-D053C2D51DBC}" type="sibTrans" cxnId="{C91251D6-BA99-4D6E-9790-B0D3B3E18835}">
      <dgm:prSet/>
      <dgm:spPr/>
      <dgm:t>
        <a:bodyPr/>
        <a:lstStyle/>
        <a:p>
          <a:endParaRPr lang="en-US"/>
        </a:p>
      </dgm:t>
    </dgm:pt>
    <dgm:pt modelId="{AD93EE4B-E09F-4FC1-BE99-384493335B06}">
      <dgm:prSet/>
      <dgm:spPr/>
      <dgm:t>
        <a:bodyPr/>
        <a:lstStyle/>
        <a:p>
          <a:r>
            <a:rPr lang="en-US" b="1" i="0" dirty="0">
              <a:latin typeface="Helvetica Neue" panose="02000503000000020004" pitchFamily="2" charset="0"/>
              <a:ea typeface="Helvetica Neue" panose="02000503000000020004" pitchFamily="2" charset="0"/>
              <a:cs typeface="Helvetica Neue" panose="02000503000000020004" pitchFamily="2" charset="0"/>
            </a:rPr>
            <a:t>Channels:</a:t>
          </a:r>
          <a:br>
            <a:rPr lang="en-US" b="0" i="0" dirty="0">
              <a:latin typeface="Helvetica Neue" panose="02000503000000020004" pitchFamily="2" charset="0"/>
              <a:ea typeface="Helvetica Neue" panose="02000503000000020004" pitchFamily="2" charset="0"/>
              <a:cs typeface="Helvetica Neue" panose="02000503000000020004" pitchFamily="2" charset="0"/>
            </a:rPr>
          </a:br>
          <a:r>
            <a:rPr lang="en-US" b="0" i="0" dirty="0">
              <a:latin typeface="Helvetica Neue" panose="02000503000000020004" pitchFamily="2" charset="0"/>
              <a:ea typeface="Helvetica Neue" panose="02000503000000020004" pitchFamily="2" charset="0"/>
              <a:cs typeface="Helvetica Neue" panose="02000503000000020004" pitchFamily="2" charset="0"/>
            </a:rPr>
            <a:t>Position (X-axis): Represents the seasons.</a:t>
          </a:r>
          <a:br>
            <a:rPr lang="en-US" b="0" i="0" dirty="0">
              <a:latin typeface="Helvetica Neue" panose="02000503000000020004" pitchFamily="2" charset="0"/>
              <a:ea typeface="Helvetica Neue" panose="02000503000000020004" pitchFamily="2" charset="0"/>
              <a:cs typeface="Helvetica Neue" panose="02000503000000020004" pitchFamily="2" charset="0"/>
            </a:rPr>
          </a:br>
          <a:r>
            <a:rPr lang="en-US" b="0" i="0" dirty="0">
              <a:latin typeface="Helvetica Neue" panose="02000503000000020004" pitchFamily="2" charset="0"/>
              <a:ea typeface="Helvetica Neue" panose="02000503000000020004" pitchFamily="2" charset="0"/>
              <a:cs typeface="Helvetica Neue" panose="02000503000000020004" pitchFamily="2" charset="0"/>
            </a:rPr>
            <a:t>Position (Y-axis): Represents the total runs scored.</a:t>
          </a:r>
          <a:br>
            <a:rPr lang="en-US" b="0" i="0" dirty="0">
              <a:latin typeface="Helvetica Neue" panose="02000503000000020004" pitchFamily="2" charset="0"/>
              <a:ea typeface="Helvetica Neue" panose="02000503000000020004" pitchFamily="2" charset="0"/>
              <a:cs typeface="Helvetica Neue" panose="02000503000000020004" pitchFamily="2" charset="0"/>
            </a:rPr>
          </a:br>
          <a:r>
            <a:rPr lang="en-US" b="0" i="0" dirty="0">
              <a:latin typeface="Helvetica Neue" panose="02000503000000020004" pitchFamily="2" charset="0"/>
              <a:ea typeface="Helvetica Neue" panose="02000503000000020004" pitchFamily="2" charset="0"/>
              <a:cs typeface="Helvetica Neue" panose="02000503000000020004" pitchFamily="2" charset="0"/>
            </a:rPr>
            <a:t>Color (Areas): Differentiates between teams. Each team's area is filled with a different color</a:t>
          </a:r>
          <a:r>
            <a:rPr lang="en-US" b="0" i="0" dirty="0"/>
            <a:t>.</a:t>
          </a:r>
          <a:endParaRPr lang="en-US" dirty="0"/>
        </a:p>
      </dgm:t>
    </dgm:pt>
    <dgm:pt modelId="{A693581D-EEA6-4F8F-AA87-B41B1AE74130}" type="parTrans" cxnId="{56289C8C-EBD9-4D03-8ADE-A366391BB77F}">
      <dgm:prSet/>
      <dgm:spPr/>
      <dgm:t>
        <a:bodyPr/>
        <a:lstStyle/>
        <a:p>
          <a:endParaRPr lang="en-US"/>
        </a:p>
      </dgm:t>
    </dgm:pt>
    <dgm:pt modelId="{689F401C-2095-4069-B0B5-B80CD5FD77B7}" type="sibTrans" cxnId="{56289C8C-EBD9-4D03-8ADE-A366391BB77F}">
      <dgm:prSet/>
      <dgm:spPr/>
      <dgm:t>
        <a:bodyPr/>
        <a:lstStyle/>
        <a:p>
          <a:endParaRPr lang="en-US"/>
        </a:p>
      </dgm:t>
    </dgm:pt>
    <dgm:pt modelId="{17ED3F57-5874-4AD8-9E7B-A25346B1E8FA}" type="pres">
      <dgm:prSet presAssocID="{D089EBB4-0A73-4BB2-8C3A-A32786D2CA35}" presName="root" presStyleCnt="0">
        <dgm:presLayoutVars>
          <dgm:dir/>
          <dgm:resizeHandles val="exact"/>
        </dgm:presLayoutVars>
      </dgm:prSet>
      <dgm:spPr/>
    </dgm:pt>
    <dgm:pt modelId="{EFFB42D3-48CB-421D-9366-7B45726A5D68}" type="pres">
      <dgm:prSet presAssocID="{FA802099-17AE-4B88-9DD3-8E591491A0F9}" presName="compNode" presStyleCnt="0"/>
      <dgm:spPr/>
    </dgm:pt>
    <dgm:pt modelId="{32766028-FAC2-4650-916F-BF0CC888FF0B}" type="pres">
      <dgm:prSet presAssocID="{FA802099-17AE-4B88-9DD3-8E591491A0F9}" presName="bgRect" presStyleLbl="bgShp" presStyleIdx="0" presStyleCnt="2"/>
      <dgm:spPr/>
    </dgm:pt>
    <dgm:pt modelId="{3A21D28A-5030-4143-9D50-7D68D419C22F}" type="pres">
      <dgm:prSet presAssocID="{FA802099-17AE-4B88-9DD3-8E591491A0F9}"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6F4DE3E8-D899-400D-B215-ECE2028418C4}" type="pres">
      <dgm:prSet presAssocID="{FA802099-17AE-4B88-9DD3-8E591491A0F9}" presName="spaceRect" presStyleCnt="0"/>
      <dgm:spPr/>
    </dgm:pt>
    <dgm:pt modelId="{8A40228D-EAA0-4F0B-8B58-35A3766BA136}" type="pres">
      <dgm:prSet presAssocID="{FA802099-17AE-4B88-9DD3-8E591491A0F9}" presName="parTx" presStyleLbl="revTx" presStyleIdx="0" presStyleCnt="2">
        <dgm:presLayoutVars>
          <dgm:chMax val="0"/>
          <dgm:chPref val="0"/>
        </dgm:presLayoutVars>
      </dgm:prSet>
      <dgm:spPr/>
    </dgm:pt>
    <dgm:pt modelId="{B9BC7E24-CBF7-4B1F-84F4-C2C06C37F22E}" type="pres">
      <dgm:prSet presAssocID="{E08F7419-5FDA-41FE-AC2C-D053C2D51DBC}" presName="sibTrans" presStyleCnt="0"/>
      <dgm:spPr/>
    </dgm:pt>
    <dgm:pt modelId="{B457EBF4-9E46-4C95-84B4-2E5D578812EF}" type="pres">
      <dgm:prSet presAssocID="{AD93EE4B-E09F-4FC1-BE99-384493335B06}" presName="compNode" presStyleCnt="0"/>
      <dgm:spPr/>
    </dgm:pt>
    <dgm:pt modelId="{CF65E27E-AE19-44AC-83D3-0F6D3E7C5457}" type="pres">
      <dgm:prSet presAssocID="{AD93EE4B-E09F-4FC1-BE99-384493335B06}" presName="bgRect" presStyleLbl="bgShp" presStyleIdx="1" presStyleCnt="2" custLinFactNeighborX="167" custLinFactNeighborY="-6001"/>
      <dgm:spPr/>
    </dgm:pt>
    <dgm:pt modelId="{8FF2BB42-D773-405A-A5DE-681581559DA0}" type="pres">
      <dgm:prSet presAssocID="{AD93EE4B-E09F-4FC1-BE99-384493335B06}"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ave"/>
        </a:ext>
      </dgm:extLst>
    </dgm:pt>
    <dgm:pt modelId="{E83335F5-B9A8-4C6B-83F8-F1E37B6C7AEE}" type="pres">
      <dgm:prSet presAssocID="{AD93EE4B-E09F-4FC1-BE99-384493335B06}" presName="spaceRect" presStyleCnt="0"/>
      <dgm:spPr/>
    </dgm:pt>
    <dgm:pt modelId="{33FE2232-763C-4594-877C-74777B3928C5}" type="pres">
      <dgm:prSet presAssocID="{AD93EE4B-E09F-4FC1-BE99-384493335B06}" presName="parTx" presStyleLbl="revTx" presStyleIdx="1" presStyleCnt="2">
        <dgm:presLayoutVars>
          <dgm:chMax val="0"/>
          <dgm:chPref val="0"/>
        </dgm:presLayoutVars>
      </dgm:prSet>
      <dgm:spPr/>
    </dgm:pt>
  </dgm:ptLst>
  <dgm:cxnLst>
    <dgm:cxn modelId="{F0D93F63-C533-4665-A1B7-8D84EF105FBE}" type="presOf" srcId="{D089EBB4-0A73-4BB2-8C3A-A32786D2CA35}" destId="{17ED3F57-5874-4AD8-9E7B-A25346B1E8FA}" srcOrd="0" destOrd="0" presId="urn:microsoft.com/office/officeart/2018/2/layout/IconVerticalSolidList"/>
    <dgm:cxn modelId="{419C4973-A7A5-4B0B-B809-8ED4E5BAB6FA}" type="presOf" srcId="{FA802099-17AE-4B88-9DD3-8E591491A0F9}" destId="{8A40228D-EAA0-4F0B-8B58-35A3766BA136}" srcOrd="0" destOrd="0" presId="urn:microsoft.com/office/officeart/2018/2/layout/IconVerticalSolidList"/>
    <dgm:cxn modelId="{56289C8C-EBD9-4D03-8ADE-A366391BB77F}" srcId="{D089EBB4-0A73-4BB2-8C3A-A32786D2CA35}" destId="{AD93EE4B-E09F-4FC1-BE99-384493335B06}" srcOrd="1" destOrd="0" parTransId="{A693581D-EEA6-4F8F-AA87-B41B1AE74130}" sibTransId="{689F401C-2095-4069-B0B5-B80CD5FD77B7}"/>
    <dgm:cxn modelId="{C91251D6-BA99-4D6E-9790-B0D3B3E18835}" srcId="{D089EBB4-0A73-4BB2-8C3A-A32786D2CA35}" destId="{FA802099-17AE-4B88-9DD3-8E591491A0F9}" srcOrd="0" destOrd="0" parTransId="{F27AB508-45A4-4DA3-8E0B-BEDAC9117807}" sibTransId="{E08F7419-5FDA-41FE-AC2C-D053C2D51DBC}"/>
    <dgm:cxn modelId="{C2E395DC-9670-4685-8FBA-3F285828C13D}" type="presOf" srcId="{AD93EE4B-E09F-4FC1-BE99-384493335B06}" destId="{33FE2232-763C-4594-877C-74777B3928C5}" srcOrd="0" destOrd="0" presId="urn:microsoft.com/office/officeart/2018/2/layout/IconVerticalSolidList"/>
    <dgm:cxn modelId="{D00EBD61-8BE0-4616-94D2-32D95232D426}" type="presParOf" srcId="{17ED3F57-5874-4AD8-9E7B-A25346B1E8FA}" destId="{EFFB42D3-48CB-421D-9366-7B45726A5D68}" srcOrd="0" destOrd="0" presId="urn:microsoft.com/office/officeart/2018/2/layout/IconVerticalSolidList"/>
    <dgm:cxn modelId="{F9791A60-2DF2-47D3-8BB1-25E4FD8ACE10}" type="presParOf" srcId="{EFFB42D3-48CB-421D-9366-7B45726A5D68}" destId="{32766028-FAC2-4650-916F-BF0CC888FF0B}" srcOrd="0" destOrd="0" presId="urn:microsoft.com/office/officeart/2018/2/layout/IconVerticalSolidList"/>
    <dgm:cxn modelId="{2872CCB3-2E92-4ED7-B31A-2267D8C782F2}" type="presParOf" srcId="{EFFB42D3-48CB-421D-9366-7B45726A5D68}" destId="{3A21D28A-5030-4143-9D50-7D68D419C22F}" srcOrd="1" destOrd="0" presId="urn:microsoft.com/office/officeart/2018/2/layout/IconVerticalSolidList"/>
    <dgm:cxn modelId="{1B9245E5-AF81-41E2-BCAD-F365533030F6}" type="presParOf" srcId="{EFFB42D3-48CB-421D-9366-7B45726A5D68}" destId="{6F4DE3E8-D899-400D-B215-ECE2028418C4}" srcOrd="2" destOrd="0" presId="urn:microsoft.com/office/officeart/2018/2/layout/IconVerticalSolidList"/>
    <dgm:cxn modelId="{B6C6ED64-EA0D-4ACE-AA53-82943DC8D459}" type="presParOf" srcId="{EFFB42D3-48CB-421D-9366-7B45726A5D68}" destId="{8A40228D-EAA0-4F0B-8B58-35A3766BA136}" srcOrd="3" destOrd="0" presId="urn:microsoft.com/office/officeart/2018/2/layout/IconVerticalSolidList"/>
    <dgm:cxn modelId="{C1F8FD37-4D17-405D-8171-2145F8C5ADD1}" type="presParOf" srcId="{17ED3F57-5874-4AD8-9E7B-A25346B1E8FA}" destId="{B9BC7E24-CBF7-4B1F-84F4-C2C06C37F22E}" srcOrd="1" destOrd="0" presId="urn:microsoft.com/office/officeart/2018/2/layout/IconVerticalSolidList"/>
    <dgm:cxn modelId="{7082FBA2-7061-4AB9-93A1-4A4F2E74F39C}" type="presParOf" srcId="{17ED3F57-5874-4AD8-9E7B-A25346B1E8FA}" destId="{B457EBF4-9E46-4C95-84B4-2E5D578812EF}" srcOrd="2" destOrd="0" presId="urn:microsoft.com/office/officeart/2018/2/layout/IconVerticalSolidList"/>
    <dgm:cxn modelId="{86BAC543-6DE5-482D-BC90-648A578E5F87}" type="presParOf" srcId="{B457EBF4-9E46-4C95-84B4-2E5D578812EF}" destId="{CF65E27E-AE19-44AC-83D3-0F6D3E7C5457}" srcOrd="0" destOrd="0" presId="urn:microsoft.com/office/officeart/2018/2/layout/IconVerticalSolidList"/>
    <dgm:cxn modelId="{E2369A20-1419-4EE0-9689-EEC2281CBAED}" type="presParOf" srcId="{B457EBF4-9E46-4C95-84B4-2E5D578812EF}" destId="{8FF2BB42-D773-405A-A5DE-681581559DA0}" srcOrd="1" destOrd="0" presId="urn:microsoft.com/office/officeart/2018/2/layout/IconVerticalSolidList"/>
    <dgm:cxn modelId="{ACF3F4C8-D449-4C3C-9AE5-1C9FEDB51B72}" type="presParOf" srcId="{B457EBF4-9E46-4C95-84B4-2E5D578812EF}" destId="{E83335F5-B9A8-4C6B-83F8-F1E37B6C7AEE}" srcOrd="2" destOrd="0" presId="urn:microsoft.com/office/officeart/2018/2/layout/IconVerticalSolidList"/>
    <dgm:cxn modelId="{C226BD1B-9A8F-47FD-9624-8A685CD1DB5C}" type="presParOf" srcId="{B457EBF4-9E46-4C95-84B4-2E5D578812EF}" destId="{33FE2232-763C-4594-877C-74777B3928C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26F7FF8-B67A-48B0-89CF-7BBE0D04491D}" type="doc">
      <dgm:prSet loTypeId="urn:microsoft.com/office/officeart/2005/8/layout/matrix3" loCatId="matrix" qsTypeId="urn:microsoft.com/office/officeart/2005/8/quickstyle/simple1" qsCatId="simple" csTypeId="urn:microsoft.com/office/officeart/2005/8/colors/colorful2" csCatId="colorful" phldr="1"/>
      <dgm:spPr/>
      <dgm:t>
        <a:bodyPr/>
        <a:lstStyle/>
        <a:p>
          <a:endParaRPr lang="en-US"/>
        </a:p>
      </dgm:t>
    </dgm:pt>
    <dgm:pt modelId="{A2FB70BA-6694-472E-B91E-C91107CAD426}">
      <dgm:prSet custT="1"/>
      <dgm:spPr/>
      <dgm:t>
        <a:bodyPr/>
        <a:lstStyle/>
        <a:p>
          <a:r>
            <a:rPr lang="en-US" sz="1800" b="1" i="0" u="sng" dirty="0">
              <a:latin typeface="Helvetica Neue" panose="02000503000000020004" pitchFamily="2" charset="0"/>
              <a:ea typeface="Helvetica Neue" panose="02000503000000020004" pitchFamily="2" charset="0"/>
              <a:cs typeface="Helvetica Neue" panose="02000503000000020004" pitchFamily="2" charset="0"/>
            </a:rPr>
            <a:t>Stacked bar chart</a:t>
          </a:r>
          <a:endParaRPr lang="en-US" sz="1800" u="sng" dirty="0">
            <a:latin typeface="Helvetica Neue" panose="02000503000000020004" pitchFamily="2" charset="0"/>
            <a:ea typeface="Helvetica Neue" panose="02000503000000020004" pitchFamily="2" charset="0"/>
            <a:cs typeface="Helvetica Neue" panose="02000503000000020004" pitchFamily="2" charset="0"/>
          </a:endParaRPr>
        </a:p>
      </dgm:t>
    </dgm:pt>
    <dgm:pt modelId="{87BA0A1E-49C3-47D0-8A59-B718852E8515}" type="parTrans" cxnId="{1280EEAE-4ED7-4B18-9BCA-827967109A2D}">
      <dgm:prSet/>
      <dgm:spPr/>
      <dgm:t>
        <a:bodyPr/>
        <a:lstStyle/>
        <a:p>
          <a:endParaRPr lang="en-US"/>
        </a:p>
      </dgm:t>
    </dgm:pt>
    <dgm:pt modelId="{8AB7D59A-9E0B-45A5-BE8E-49F215733F33}" type="sibTrans" cxnId="{1280EEAE-4ED7-4B18-9BCA-827967109A2D}">
      <dgm:prSet/>
      <dgm:spPr/>
      <dgm:t>
        <a:bodyPr/>
        <a:lstStyle/>
        <a:p>
          <a:endParaRPr lang="en-US"/>
        </a:p>
      </dgm:t>
    </dgm:pt>
    <dgm:pt modelId="{01C9E3EA-0452-4420-A750-A1ACCA7124E4}">
      <dgm:prSet/>
      <dgm:spPr/>
      <dgm:t>
        <a:bodyPr/>
        <a:lstStyle/>
        <a:p>
          <a:r>
            <a:rPr lang="en-US" b="0" i="0" dirty="0">
              <a:latin typeface="Helvetica Neue" panose="02000503000000020004" pitchFamily="2" charset="0"/>
              <a:ea typeface="Helvetica Neue" panose="02000503000000020004" pitchFamily="2" charset="0"/>
              <a:cs typeface="Helvetica Neue" panose="02000503000000020004" pitchFamily="2" charset="0"/>
            </a:rPr>
            <a:t>Alternatively, a stacked bar chart could be used. The stacked bar chart stacks bars that represent different groups on top of each other. The height of the resulting bar shows the combined result of the groups.</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dgm:t>
    </dgm:pt>
    <dgm:pt modelId="{A4C8ACEC-CFCB-4B1F-A740-ABBCBDFEDFF2}" type="parTrans" cxnId="{7AF4DAD8-8541-4E6A-90FD-64CE2BF6359F}">
      <dgm:prSet/>
      <dgm:spPr/>
      <dgm:t>
        <a:bodyPr/>
        <a:lstStyle/>
        <a:p>
          <a:endParaRPr lang="en-US"/>
        </a:p>
      </dgm:t>
    </dgm:pt>
    <dgm:pt modelId="{0983611D-DB05-4BC9-9ED1-6C115DD0B25B}" type="sibTrans" cxnId="{7AF4DAD8-8541-4E6A-90FD-64CE2BF6359F}">
      <dgm:prSet/>
      <dgm:spPr/>
      <dgm:t>
        <a:bodyPr/>
        <a:lstStyle/>
        <a:p>
          <a:endParaRPr lang="en-US"/>
        </a:p>
      </dgm:t>
    </dgm:pt>
    <dgm:pt modelId="{DD156D84-A5E4-4AF8-BB7A-8C4D7CC3FF83}">
      <dgm:prSet custT="1"/>
      <dgm:spPr/>
      <dgm:t>
        <a:bodyPr/>
        <a:lstStyle/>
        <a:p>
          <a:r>
            <a:rPr lang="en-US" sz="1800" b="1" i="0" u="sng" dirty="0">
              <a:latin typeface="Helvetica Neue" panose="02000503000000020004" pitchFamily="2" charset="0"/>
              <a:ea typeface="Helvetica Neue" panose="02000503000000020004" pitchFamily="2" charset="0"/>
              <a:cs typeface="Helvetica Neue" panose="02000503000000020004" pitchFamily="2" charset="0"/>
            </a:rPr>
            <a:t>When to use it ?</a:t>
          </a:r>
          <a:endParaRPr lang="en-US" sz="1800" u="sng" dirty="0">
            <a:latin typeface="Helvetica Neue" panose="02000503000000020004" pitchFamily="2" charset="0"/>
            <a:ea typeface="Helvetica Neue" panose="02000503000000020004" pitchFamily="2" charset="0"/>
            <a:cs typeface="Helvetica Neue" panose="02000503000000020004" pitchFamily="2" charset="0"/>
          </a:endParaRPr>
        </a:p>
      </dgm:t>
    </dgm:pt>
    <dgm:pt modelId="{AAA18AF1-F1F3-4C56-904E-36A6B2C9DC87}" type="parTrans" cxnId="{43C393A0-8812-45A8-A18D-FA39AED9B9FD}">
      <dgm:prSet/>
      <dgm:spPr/>
      <dgm:t>
        <a:bodyPr/>
        <a:lstStyle/>
        <a:p>
          <a:endParaRPr lang="en-US"/>
        </a:p>
      </dgm:t>
    </dgm:pt>
    <dgm:pt modelId="{454DCD30-E9E7-4ACE-9F83-CAFCB3E5DB12}" type="sibTrans" cxnId="{43C393A0-8812-45A8-A18D-FA39AED9B9FD}">
      <dgm:prSet/>
      <dgm:spPr/>
      <dgm:t>
        <a:bodyPr/>
        <a:lstStyle/>
        <a:p>
          <a:endParaRPr lang="en-US"/>
        </a:p>
      </dgm:t>
    </dgm:pt>
    <dgm:pt modelId="{DCA2909E-719E-473D-81AA-A2B16505F109}">
      <dgm:prSet/>
      <dgm:spPr/>
      <dgm:t>
        <a:bodyPr/>
        <a:lstStyle/>
        <a:p>
          <a:r>
            <a:rPr lang="en-US" b="0" i="0" dirty="0">
              <a:latin typeface="Helvetica Neue" panose="02000503000000020004" pitchFamily="2" charset="0"/>
              <a:ea typeface="Helvetica Neue" panose="02000503000000020004" pitchFamily="2" charset="0"/>
              <a:cs typeface="Helvetica Neue" panose="02000503000000020004" pitchFamily="2" charset="0"/>
            </a:rPr>
            <a:t>To compare the totals and one part of the totals. If the total of your parts is crucial, stacked column chart can work well for dates.</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dgm:t>
    </dgm:pt>
    <dgm:pt modelId="{259E46B0-182A-423B-9F25-8CCB1086E79B}" type="parTrans" cxnId="{4E7DBAC7-0A91-4A86-B085-3838838F339C}">
      <dgm:prSet/>
      <dgm:spPr/>
      <dgm:t>
        <a:bodyPr/>
        <a:lstStyle/>
        <a:p>
          <a:endParaRPr lang="en-US"/>
        </a:p>
      </dgm:t>
    </dgm:pt>
    <dgm:pt modelId="{D253B977-D1C0-4EA8-9129-FA7DB3539F03}" type="sibTrans" cxnId="{4E7DBAC7-0A91-4A86-B085-3838838F339C}">
      <dgm:prSet/>
      <dgm:spPr/>
      <dgm:t>
        <a:bodyPr/>
        <a:lstStyle/>
        <a:p>
          <a:endParaRPr lang="en-US"/>
        </a:p>
      </dgm:t>
    </dgm:pt>
    <dgm:pt modelId="{34D31641-96F6-7B41-AAD2-39ABAAED394D}" type="pres">
      <dgm:prSet presAssocID="{526F7FF8-B67A-48B0-89CF-7BBE0D04491D}" presName="matrix" presStyleCnt="0">
        <dgm:presLayoutVars>
          <dgm:chMax val="1"/>
          <dgm:dir/>
          <dgm:resizeHandles val="exact"/>
        </dgm:presLayoutVars>
      </dgm:prSet>
      <dgm:spPr/>
    </dgm:pt>
    <dgm:pt modelId="{78A7BC8E-7C48-CF45-81FD-1F75B57A0705}" type="pres">
      <dgm:prSet presAssocID="{526F7FF8-B67A-48B0-89CF-7BBE0D04491D}" presName="diamond" presStyleLbl="bgShp" presStyleIdx="0" presStyleCnt="1"/>
      <dgm:spPr/>
    </dgm:pt>
    <dgm:pt modelId="{B610942F-55C9-C943-AD13-B09B53BE8C07}" type="pres">
      <dgm:prSet presAssocID="{526F7FF8-B67A-48B0-89CF-7BBE0D04491D}" presName="quad1" presStyleLbl="node1" presStyleIdx="0" presStyleCnt="4">
        <dgm:presLayoutVars>
          <dgm:chMax val="0"/>
          <dgm:chPref val="0"/>
          <dgm:bulletEnabled val="1"/>
        </dgm:presLayoutVars>
      </dgm:prSet>
      <dgm:spPr/>
    </dgm:pt>
    <dgm:pt modelId="{52CE748F-B554-7045-8896-F61C246BAF70}" type="pres">
      <dgm:prSet presAssocID="{526F7FF8-B67A-48B0-89CF-7BBE0D04491D}" presName="quad2" presStyleLbl="node1" presStyleIdx="1" presStyleCnt="4">
        <dgm:presLayoutVars>
          <dgm:chMax val="0"/>
          <dgm:chPref val="0"/>
          <dgm:bulletEnabled val="1"/>
        </dgm:presLayoutVars>
      </dgm:prSet>
      <dgm:spPr/>
    </dgm:pt>
    <dgm:pt modelId="{5F6CE34B-7634-574B-80E3-7CD0DC761A4F}" type="pres">
      <dgm:prSet presAssocID="{526F7FF8-B67A-48B0-89CF-7BBE0D04491D}" presName="quad3" presStyleLbl="node1" presStyleIdx="2" presStyleCnt="4">
        <dgm:presLayoutVars>
          <dgm:chMax val="0"/>
          <dgm:chPref val="0"/>
          <dgm:bulletEnabled val="1"/>
        </dgm:presLayoutVars>
      </dgm:prSet>
      <dgm:spPr/>
    </dgm:pt>
    <dgm:pt modelId="{488F78C7-B885-294C-9C26-01650BAB063B}" type="pres">
      <dgm:prSet presAssocID="{526F7FF8-B67A-48B0-89CF-7BBE0D04491D}" presName="quad4" presStyleLbl="node1" presStyleIdx="3" presStyleCnt="4">
        <dgm:presLayoutVars>
          <dgm:chMax val="0"/>
          <dgm:chPref val="0"/>
          <dgm:bulletEnabled val="1"/>
        </dgm:presLayoutVars>
      </dgm:prSet>
      <dgm:spPr/>
    </dgm:pt>
  </dgm:ptLst>
  <dgm:cxnLst>
    <dgm:cxn modelId="{DCCF973B-E7A3-0B4C-AF5B-C821BC96F0DD}" type="presOf" srcId="{A2FB70BA-6694-472E-B91E-C91107CAD426}" destId="{B610942F-55C9-C943-AD13-B09B53BE8C07}" srcOrd="0" destOrd="0" presId="urn:microsoft.com/office/officeart/2005/8/layout/matrix3"/>
    <dgm:cxn modelId="{5772894A-0CDB-8C4A-BFC5-53485B935272}" type="presOf" srcId="{DD156D84-A5E4-4AF8-BB7A-8C4D7CC3FF83}" destId="{5F6CE34B-7634-574B-80E3-7CD0DC761A4F}" srcOrd="0" destOrd="0" presId="urn:microsoft.com/office/officeart/2005/8/layout/matrix3"/>
    <dgm:cxn modelId="{37919D69-8064-9240-B7A7-E965DA3B9157}" type="presOf" srcId="{DCA2909E-719E-473D-81AA-A2B16505F109}" destId="{488F78C7-B885-294C-9C26-01650BAB063B}" srcOrd="0" destOrd="0" presId="urn:microsoft.com/office/officeart/2005/8/layout/matrix3"/>
    <dgm:cxn modelId="{43C393A0-8812-45A8-A18D-FA39AED9B9FD}" srcId="{526F7FF8-B67A-48B0-89CF-7BBE0D04491D}" destId="{DD156D84-A5E4-4AF8-BB7A-8C4D7CC3FF83}" srcOrd="2" destOrd="0" parTransId="{AAA18AF1-F1F3-4C56-904E-36A6B2C9DC87}" sibTransId="{454DCD30-E9E7-4ACE-9F83-CAFCB3E5DB12}"/>
    <dgm:cxn modelId="{1280EEAE-4ED7-4B18-9BCA-827967109A2D}" srcId="{526F7FF8-B67A-48B0-89CF-7BBE0D04491D}" destId="{A2FB70BA-6694-472E-B91E-C91107CAD426}" srcOrd="0" destOrd="0" parTransId="{87BA0A1E-49C3-47D0-8A59-B718852E8515}" sibTransId="{8AB7D59A-9E0B-45A5-BE8E-49F215733F33}"/>
    <dgm:cxn modelId="{4E7DBAC7-0A91-4A86-B085-3838838F339C}" srcId="{526F7FF8-B67A-48B0-89CF-7BBE0D04491D}" destId="{DCA2909E-719E-473D-81AA-A2B16505F109}" srcOrd="3" destOrd="0" parTransId="{259E46B0-182A-423B-9F25-8CCB1086E79B}" sibTransId="{D253B977-D1C0-4EA8-9129-FA7DB3539F03}"/>
    <dgm:cxn modelId="{7AF4DAD8-8541-4E6A-90FD-64CE2BF6359F}" srcId="{526F7FF8-B67A-48B0-89CF-7BBE0D04491D}" destId="{01C9E3EA-0452-4420-A750-A1ACCA7124E4}" srcOrd="1" destOrd="0" parTransId="{A4C8ACEC-CFCB-4B1F-A740-ABBCBDFEDFF2}" sibTransId="{0983611D-DB05-4BC9-9ED1-6C115DD0B25B}"/>
    <dgm:cxn modelId="{79973EF2-CFE5-0145-9774-3934A1E53259}" type="presOf" srcId="{526F7FF8-B67A-48B0-89CF-7BBE0D04491D}" destId="{34D31641-96F6-7B41-AAD2-39ABAAED394D}" srcOrd="0" destOrd="0" presId="urn:microsoft.com/office/officeart/2005/8/layout/matrix3"/>
    <dgm:cxn modelId="{63A864FF-2F72-A744-BF53-A726C0C0EA66}" type="presOf" srcId="{01C9E3EA-0452-4420-A750-A1ACCA7124E4}" destId="{52CE748F-B554-7045-8896-F61C246BAF70}" srcOrd="0" destOrd="0" presId="urn:microsoft.com/office/officeart/2005/8/layout/matrix3"/>
    <dgm:cxn modelId="{FED1B7D2-A9DE-264E-BF60-A424194CEACB}" type="presParOf" srcId="{34D31641-96F6-7B41-AAD2-39ABAAED394D}" destId="{78A7BC8E-7C48-CF45-81FD-1F75B57A0705}" srcOrd="0" destOrd="0" presId="urn:microsoft.com/office/officeart/2005/8/layout/matrix3"/>
    <dgm:cxn modelId="{9EDDA487-9FC9-F144-891C-1BCB98C1F1E3}" type="presParOf" srcId="{34D31641-96F6-7B41-AAD2-39ABAAED394D}" destId="{B610942F-55C9-C943-AD13-B09B53BE8C07}" srcOrd="1" destOrd="0" presId="urn:microsoft.com/office/officeart/2005/8/layout/matrix3"/>
    <dgm:cxn modelId="{E30D9C0F-47BE-664F-824D-AF4015D15D63}" type="presParOf" srcId="{34D31641-96F6-7B41-AAD2-39ABAAED394D}" destId="{52CE748F-B554-7045-8896-F61C246BAF70}" srcOrd="2" destOrd="0" presId="urn:microsoft.com/office/officeart/2005/8/layout/matrix3"/>
    <dgm:cxn modelId="{61FA6C57-7859-C04D-8935-B9BF4E7759DD}" type="presParOf" srcId="{34D31641-96F6-7B41-AAD2-39ABAAED394D}" destId="{5F6CE34B-7634-574B-80E3-7CD0DC761A4F}" srcOrd="3" destOrd="0" presId="urn:microsoft.com/office/officeart/2005/8/layout/matrix3"/>
    <dgm:cxn modelId="{4CE3AC66-08E7-4A42-B435-C74646074CCD}" type="presParOf" srcId="{34D31641-96F6-7B41-AAD2-39ABAAED394D}" destId="{488F78C7-B885-294C-9C26-01650BAB063B}"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089EBB4-0A73-4BB2-8C3A-A32786D2CA3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A802099-17AE-4B88-9DD3-8E591491A0F9}">
      <dgm:prSet custT="1"/>
      <dgm:spPr/>
      <dgm:t>
        <a:bodyPr/>
        <a:lstStyle/>
        <a:p>
          <a:r>
            <a:rPr lang="en-US" sz="1600" b="1" i="0" u="none" strike="noStrike" dirty="0">
              <a:solidFill>
                <a:srgbClr val="000000"/>
              </a:solidFill>
              <a:effectLst/>
              <a:latin typeface="Helvetica Neue" panose="02000503000000020004" pitchFamily="2" charset="0"/>
            </a:rPr>
            <a:t>Marks:</a:t>
          </a:r>
          <a:br>
            <a:rPr lang="en-US" sz="1600" b="0" i="0" u="none" strike="noStrike" dirty="0">
              <a:solidFill>
                <a:srgbClr val="000000"/>
              </a:solidFill>
              <a:effectLst/>
              <a:latin typeface="Helvetica Neue" panose="02000503000000020004" pitchFamily="2" charset="0"/>
            </a:rPr>
          </a:br>
          <a:r>
            <a:rPr lang="en-US" sz="1600" b="0" i="0" u="none" strike="noStrike" dirty="0">
              <a:solidFill>
                <a:srgbClr val="000000"/>
              </a:solidFill>
              <a:effectLst/>
              <a:latin typeface="Helvetica Neue" panose="02000503000000020004" pitchFamily="2" charset="0"/>
            </a:rPr>
            <a:t>Rectangular bars represent each category (venue).</a:t>
          </a:r>
          <a:br>
            <a:rPr lang="en-US" sz="1600" b="0" i="0" u="none" strike="noStrike" dirty="0">
              <a:solidFill>
                <a:srgbClr val="000000"/>
              </a:solidFill>
              <a:effectLst/>
              <a:latin typeface="Helvetica Neue" panose="02000503000000020004" pitchFamily="2" charset="0"/>
            </a:rPr>
          </a:br>
          <a:r>
            <a:rPr lang="en-US" sz="1600" b="0" i="0" u="none" strike="noStrike" dirty="0">
              <a:solidFill>
                <a:srgbClr val="000000"/>
              </a:solidFill>
              <a:effectLst/>
              <a:latin typeface="Helvetica Neue" panose="02000503000000020004" pitchFamily="2" charset="0"/>
            </a:rPr>
            <a:t>Different segments within each bar represent different categories (winners). </a:t>
          </a:r>
          <a:endParaRPr lang="en-US" sz="1600" dirty="0"/>
        </a:p>
      </dgm:t>
    </dgm:pt>
    <dgm:pt modelId="{F27AB508-45A4-4DA3-8E0B-BEDAC9117807}" type="parTrans" cxnId="{C91251D6-BA99-4D6E-9790-B0D3B3E18835}">
      <dgm:prSet/>
      <dgm:spPr/>
      <dgm:t>
        <a:bodyPr/>
        <a:lstStyle/>
        <a:p>
          <a:endParaRPr lang="en-US"/>
        </a:p>
      </dgm:t>
    </dgm:pt>
    <dgm:pt modelId="{E08F7419-5FDA-41FE-AC2C-D053C2D51DBC}" type="sibTrans" cxnId="{C91251D6-BA99-4D6E-9790-B0D3B3E18835}">
      <dgm:prSet/>
      <dgm:spPr/>
      <dgm:t>
        <a:bodyPr/>
        <a:lstStyle/>
        <a:p>
          <a:endParaRPr lang="en-US"/>
        </a:p>
      </dgm:t>
    </dgm:pt>
    <dgm:pt modelId="{AD93EE4B-E09F-4FC1-BE99-384493335B06}">
      <dgm:prSet custT="1"/>
      <dgm:spPr/>
      <dgm:t>
        <a:bodyPr/>
        <a:lstStyle/>
        <a:p>
          <a:r>
            <a:rPr lang="en-US" sz="1600" b="1" i="0" dirty="0">
              <a:latin typeface="Helvetica Neue" panose="02000503000000020004" pitchFamily="2" charset="0"/>
              <a:ea typeface="Helvetica Neue" panose="02000503000000020004" pitchFamily="2" charset="0"/>
              <a:cs typeface="Helvetica Neue" panose="02000503000000020004" pitchFamily="2" charset="0"/>
            </a:rPr>
            <a:t>Channels:</a:t>
          </a:r>
          <a:br>
            <a:rPr lang="en-US" sz="1600" b="0" i="0" dirty="0">
              <a:latin typeface="Helvetica Neue" panose="02000503000000020004" pitchFamily="2" charset="0"/>
              <a:ea typeface="Helvetica Neue" panose="02000503000000020004" pitchFamily="2" charset="0"/>
              <a:cs typeface="Helvetica Neue" panose="02000503000000020004" pitchFamily="2" charset="0"/>
            </a:rPr>
          </a:br>
          <a:r>
            <a:rPr lang="en-US" sz="16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Position (X-axis): Represents the venues where matches were played.</a:t>
          </a:r>
          <a:br>
            <a:rPr lang="en-US" sz="16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br>
          <a:r>
            <a:rPr lang="en-US" sz="16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Position (Y-axis): Represents the number of matches played.</a:t>
          </a:r>
          <a:br>
            <a:rPr lang="en-US" sz="16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br>
          <a:r>
            <a:rPr lang="en-US" sz="16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Color (Segments): Differentiates between winners. Each segment of the bar is colored according to the winning team.</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dgm:t>
    </dgm:pt>
    <dgm:pt modelId="{A693581D-EEA6-4F8F-AA87-B41B1AE74130}" type="parTrans" cxnId="{56289C8C-EBD9-4D03-8ADE-A366391BB77F}">
      <dgm:prSet/>
      <dgm:spPr/>
      <dgm:t>
        <a:bodyPr/>
        <a:lstStyle/>
        <a:p>
          <a:endParaRPr lang="en-US"/>
        </a:p>
      </dgm:t>
    </dgm:pt>
    <dgm:pt modelId="{689F401C-2095-4069-B0B5-B80CD5FD77B7}" type="sibTrans" cxnId="{56289C8C-EBD9-4D03-8ADE-A366391BB77F}">
      <dgm:prSet/>
      <dgm:spPr/>
      <dgm:t>
        <a:bodyPr/>
        <a:lstStyle/>
        <a:p>
          <a:endParaRPr lang="en-US"/>
        </a:p>
      </dgm:t>
    </dgm:pt>
    <dgm:pt modelId="{17ED3F57-5874-4AD8-9E7B-A25346B1E8FA}" type="pres">
      <dgm:prSet presAssocID="{D089EBB4-0A73-4BB2-8C3A-A32786D2CA35}" presName="root" presStyleCnt="0">
        <dgm:presLayoutVars>
          <dgm:dir/>
          <dgm:resizeHandles val="exact"/>
        </dgm:presLayoutVars>
      </dgm:prSet>
      <dgm:spPr/>
    </dgm:pt>
    <dgm:pt modelId="{EFFB42D3-48CB-421D-9366-7B45726A5D68}" type="pres">
      <dgm:prSet presAssocID="{FA802099-17AE-4B88-9DD3-8E591491A0F9}" presName="compNode" presStyleCnt="0"/>
      <dgm:spPr/>
    </dgm:pt>
    <dgm:pt modelId="{32766028-FAC2-4650-916F-BF0CC888FF0B}" type="pres">
      <dgm:prSet presAssocID="{FA802099-17AE-4B88-9DD3-8E591491A0F9}" presName="bgRect" presStyleLbl="bgShp" presStyleIdx="0" presStyleCnt="2" custLinFactNeighborX="957" custLinFactNeighborY="-2394"/>
      <dgm:spPr/>
    </dgm:pt>
    <dgm:pt modelId="{3A21D28A-5030-4143-9D50-7D68D419C22F}" type="pres">
      <dgm:prSet presAssocID="{FA802099-17AE-4B88-9DD3-8E591491A0F9}"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6F4DE3E8-D899-400D-B215-ECE2028418C4}" type="pres">
      <dgm:prSet presAssocID="{FA802099-17AE-4B88-9DD3-8E591491A0F9}" presName="spaceRect" presStyleCnt="0"/>
      <dgm:spPr/>
    </dgm:pt>
    <dgm:pt modelId="{8A40228D-EAA0-4F0B-8B58-35A3766BA136}" type="pres">
      <dgm:prSet presAssocID="{FA802099-17AE-4B88-9DD3-8E591491A0F9}" presName="parTx" presStyleLbl="revTx" presStyleIdx="0" presStyleCnt="2">
        <dgm:presLayoutVars>
          <dgm:chMax val="0"/>
          <dgm:chPref val="0"/>
        </dgm:presLayoutVars>
      </dgm:prSet>
      <dgm:spPr/>
    </dgm:pt>
    <dgm:pt modelId="{B9BC7E24-CBF7-4B1F-84F4-C2C06C37F22E}" type="pres">
      <dgm:prSet presAssocID="{E08F7419-5FDA-41FE-AC2C-D053C2D51DBC}" presName="sibTrans" presStyleCnt="0"/>
      <dgm:spPr/>
    </dgm:pt>
    <dgm:pt modelId="{B457EBF4-9E46-4C95-84B4-2E5D578812EF}" type="pres">
      <dgm:prSet presAssocID="{AD93EE4B-E09F-4FC1-BE99-384493335B06}" presName="compNode" presStyleCnt="0"/>
      <dgm:spPr/>
    </dgm:pt>
    <dgm:pt modelId="{CF65E27E-AE19-44AC-83D3-0F6D3E7C5457}" type="pres">
      <dgm:prSet presAssocID="{AD93EE4B-E09F-4FC1-BE99-384493335B06}" presName="bgRect" presStyleLbl="bgShp" presStyleIdx="1" presStyleCnt="2"/>
      <dgm:spPr/>
    </dgm:pt>
    <dgm:pt modelId="{8FF2BB42-D773-405A-A5DE-681581559DA0}" type="pres">
      <dgm:prSet presAssocID="{AD93EE4B-E09F-4FC1-BE99-384493335B06}"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ave"/>
        </a:ext>
      </dgm:extLst>
    </dgm:pt>
    <dgm:pt modelId="{E83335F5-B9A8-4C6B-83F8-F1E37B6C7AEE}" type="pres">
      <dgm:prSet presAssocID="{AD93EE4B-E09F-4FC1-BE99-384493335B06}" presName="spaceRect" presStyleCnt="0"/>
      <dgm:spPr/>
    </dgm:pt>
    <dgm:pt modelId="{33FE2232-763C-4594-877C-74777B3928C5}" type="pres">
      <dgm:prSet presAssocID="{AD93EE4B-E09F-4FC1-BE99-384493335B06}" presName="parTx" presStyleLbl="revTx" presStyleIdx="1" presStyleCnt="2">
        <dgm:presLayoutVars>
          <dgm:chMax val="0"/>
          <dgm:chPref val="0"/>
        </dgm:presLayoutVars>
      </dgm:prSet>
      <dgm:spPr/>
    </dgm:pt>
  </dgm:ptLst>
  <dgm:cxnLst>
    <dgm:cxn modelId="{F0D93F63-C533-4665-A1B7-8D84EF105FBE}" type="presOf" srcId="{D089EBB4-0A73-4BB2-8C3A-A32786D2CA35}" destId="{17ED3F57-5874-4AD8-9E7B-A25346B1E8FA}" srcOrd="0" destOrd="0" presId="urn:microsoft.com/office/officeart/2018/2/layout/IconVerticalSolidList"/>
    <dgm:cxn modelId="{419C4973-A7A5-4B0B-B809-8ED4E5BAB6FA}" type="presOf" srcId="{FA802099-17AE-4B88-9DD3-8E591491A0F9}" destId="{8A40228D-EAA0-4F0B-8B58-35A3766BA136}" srcOrd="0" destOrd="0" presId="urn:microsoft.com/office/officeart/2018/2/layout/IconVerticalSolidList"/>
    <dgm:cxn modelId="{56289C8C-EBD9-4D03-8ADE-A366391BB77F}" srcId="{D089EBB4-0A73-4BB2-8C3A-A32786D2CA35}" destId="{AD93EE4B-E09F-4FC1-BE99-384493335B06}" srcOrd="1" destOrd="0" parTransId="{A693581D-EEA6-4F8F-AA87-B41B1AE74130}" sibTransId="{689F401C-2095-4069-B0B5-B80CD5FD77B7}"/>
    <dgm:cxn modelId="{C91251D6-BA99-4D6E-9790-B0D3B3E18835}" srcId="{D089EBB4-0A73-4BB2-8C3A-A32786D2CA35}" destId="{FA802099-17AE-4B88-9DD3-8E591491A0F9}" srcOrd="0" destOrd="0" parTransId="{F27AB508-45A4-4DA3-8E0B-BEDAC9117807}" sibTransId="{E08F7419-5FDA-41FE-AC2C-D053C2D51DBC}"/>
    <dgm:cxn modelId="{C2E395DC-9670-4685-8FBA-3F285828C13D}" type="presOf" srcId="{AD93EE4B-E09F-4FC1-BE99-384493335B06}" destId="{33FE2232-763C-4594-877C-74777B3928C5}" srcOrd="0" destOrd="0" presId="urn:microsoft.com/office/officeart/2018/2/layout/IconVerticalSolidList"/>
    <dgm:cxn modelId="{D00EBD61-8BE0-4616-94D2-32D95232D426}" type="presParOf" srcId="{17ED3F57-5874-4AD8-9E7B-A25346B1E8FA}" destId="{EFFB42D3-48CB-421D-9366-7B45726A5D68}" srcOrd="0" destOrd="0" presId="urn:microsoft.com/office/officeart/2018/2/layout/IconVerticalSolidList"/>
    <dgm:cxn modelId="{F9791A60-2DF2-47D3-8BB1-25E4FD8ACE10}" type="presParOf" srcId="{EFFB42D3-48CB-421D-9366-7B45726A5D68}" destId="{32766028-FAC2-4650-916F-BF0CC888FF0B}" srcOrd="0" destOrd="0" presId="urn:microsoft.com/office/officeart/2018/2/layout/IconVerticalSolidList"/>
    <dgm:cxn modelId="{2872CCB3-2E92-4ED7-B31A-2267D8C782F2}" type="presParOf" srcId="{EFFB42D3-48CB-421D-9366-7B45726A5D68}" destId="{3A21D28A-5030-4143-9D50-7D68D419C22F}" srcOrd="1" destOrd="0" presId="urn:microsoft.com/office/officeart/2018/2/layout/IconVerticalSolidList"/>
    <dgm:cxn modelId="{1B9245E5-AF81-41E2-BCAD-F365533030F6}" type="presParOf" srcId="{EFFB42D3-48CB-421D-9366-7B45726A5D68}" destId="{6F4DE3E8-D899-400D-B215-ECE2028418C4}" srcOrd="2" destOrd="0" presId="urn:microsoft.com/office/officeart/2018/2/layout/IconVerticalSolidList"/>
    <dgm:cxn modelId="{B6C6ED64-EA0D-4ACE-AA53-82943DC8D459}" type="presParOf" srcId="{EFFB42D3-48CB-421D-9366-7B45726A5D68}" destId="{8A40228D-EAA0-4F0B-8B58-35A3766BA136}" srcOrd="3" destOrd="0" presId="urn:microsoft.com/office/officeart/2018/2/layout/IconVerticalSolidList"/>
    <dgm:cxn modelId="{C1F8FD37-4D17-405D-8171-2145F8C5ADD1}" type="presParOf" srcId="{17ED3F57-5874-4AD8-9E7B-A25346B1E8FA}" destId="{B9BC7E24-CBF7-4B1F-84F4-C2C06C37F22E}" srcOrd="1" destOrd="0" presId="urn:microsoft.com/office/officeart/2018/2/layout/IconVerticalSolidList"/>
    <dgm:cxn modelId="{7082FBA2-7061-4AB9-93A1-4A4F2E74F39C}" type="presParOf" srcId="{17ED3F57-5874-4AD8-9E7B-A25346B1E8FA}" destId="{B457EBF4-9E46-4C95-84B4-2E5D578812EF}" srcOrd="2" destOrd="0" presId="urn:microsoft.com/office/officeart/2018/2/layout/IconVerticalSolidList"/>
    <dgm:cxn modelId="{86BAC543-6DE5-482D-BC90-648A578E5F87}" type="presParOf" srcId="{B457EBF4-9E46-4C95-84B4-2E5D578812EF}" destId="{CF65E27E-AE19-44AC-83D3-0F6D3E7C5457}" srcOrd="0" destOrd="0" presId="urn:microsoft.com/office/officeart/2018/2/layout/IconVerticalSolidList"/>
    <dgm:cxn modelId="{E2369A20-1419-4EE0-9689-EEC2281CBAED}" type="presParOf" srcId="{B457EBF4-9E46-4C95-84B4-2E5D578812EF}" destId="{8FF2BB42-D773-405A-A5DE-681581559DA0}" srcOrd="1" destOrd="0" presId="urn:microsoft.com/office/officeart/2018/2/layout/IconVerticalSolidList"/>
    <dgm:cxn modelId="{ACF3F4C8-D449-4C3C-9AE5-1C9FEDB51B72}" type="presParOf" srcId="{B457EBF4-9E46-4C95-84B4-2E5D578812EF}" destId="{E83335F5-B9A8-4C6B-83F8-F1E37B6C7AEE}" srcOrd="2" destOrd="0" presId="urn:microsoft.com/office/officeart/2018/2/layout/IconVerticalSolidList"/>
    <dgm:cxn modelId="{C226BD1B-9A8F-47FD-9624-8A685CD1DB5C}" type="presParOf" srcId="{B457EBF4-9E46-4C95-84B4-2E5D578812EF}" destId="{33FE2232-763C-4594-877C-74777B3928C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3EF0EB2-67A5-4FB6-BF90-BE1C3B82273A}" type="doc">
      <dgm:prSet loTypeId="urn:microsoft.com/office/officeart/2016/7/layout/VerticalSolidActionList" loCatId="List" qsTypeId="urn:microsoft.com/office/officeart/2005/8/quickstyle/simple1" qsCatId="simple" csTypeId="urn:microsoft.com/office/officeart/2005/8/colors/colorful2" csCatId="colorful"/>
      <dgm:spPr/>
      <dgm:t>
        <a:bodyPr/>
        <a:lstStyle/>
        <a:p>
          <a:endParaRPr lang="en-US"/>
        </a:p>
      </dgm:t>
    </dgm:pt>
    <dgm:pt modelId="{0FDB65F1-396A-4D87-85D9-43A3FBCD0058}">
      <dgm:prSet/>
      <dgm:spPr/>
      <dgm:t>
        <a:bodyPr/>
        <a:lstStyle/>
        <a:p>
          <a:r>
            <a:rPr lang="en-US" b="0" i="0" dirty="0">
              <a:latin typeface="Helvetica Neue" panose="02000503000000020004" pitchFamily="2" charset="0"/>
              <a:ea typeface="Helvetica Neue" panose="02000503000000020004" pitchFamily="2" charset="0"/>
              <a:cs typeface="Helvetica Neue" panose="02000503000000020004" pitchFamily="2" charset="0"/>
            </a:rPr>
            <a:t>Team Performance:</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dgm:t>
    </dgm:pt>
    <dgm:pt modelId="{5D34F6C8-DB36-4184-B4A8-857E7EEC669B}" type="parTrans" cxnId="{EEC6D173-DF01-48B2-98A8-5ECD36E3486A}">
      <dgm:prSet/>
      <dgm:spPr/>
      <dgm:t>
        <a:bodyPr/>
        <a:lstStyle/>
        <a:p>
          <a:endParaRPr lang="en-US"/>
        </a:p>
      </dgm:t>
    </dgm:pt>
    <dgm:pt modelId="{02221239-9A23-43F0-B51A-2119CDE06499}" type="sibTrans" cxnId="{EEC6D173-DF01-48B2-98A8-5ECD36E3486A}">
      <dgm:prSet/>
      <dgm:spPr/>
      <dgm:t>
        <a:bodyPr/>
        <a:lstStyle/>
        <a:p>
          <a:endParaRPr lang="en-US"/>
        </a:p>
      </dgm:t>
    </dgm:pt>
    <dgm:pt modelId="{530A3802-3B37-4095-AD1E-2C83DFF44CB9}">
      <dgm:prSet custT="1"/>
      <dgm:spPr/>
      <dgm:t>
        <a:bodyPr/>
        <a:lstStyle/>
        <a:p>
          <a:r>
            <a:rPr lang="en-US" sz="1400" b="0" i="0" dirty="0">
              <a:latin typeface="Helvetica Neue" panose="02000503000000020004" pitchFamily="2" charset="0"/>
              <a:ea typeface="Helvetica Neue" panose="02000503000000020004" pitchFamily="2" charset="0"/>
              <a:cs typeface="Helvetica Neue" panose="02000503000000020004" pitchFamily="2" charset="0"/>
            </a:rPr>
            <a:t>Mumbai Indians emerge as the most successful team with the highest number of wins.</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dgm:t>
    </dgm:pt>
    <dgm:pt modelId="{18230DE1-A743-41A8-B560-6862EE7864AA}" type="parTrans" cxnId="{6B04704A-5EE6-441E-BB52-3C09BA3B6678}">
      <dgm:prSet/>
      <dgm:spPr/>
      <dgm:t>
        <a:bodyPr/>
        <a:lstStyle/>
        <a:p>
          <a:endParaRPr lang="en-US"/>
        </a:p>
      </dgm:t>
    </dgm:pt>
    <dgm:pt modelId="{B4E8054C-815D-4524-89D3-968ADDEA0714}" type="sibTrans" cxnId="{6B04704A-5EE6-441E-BB52-3C09BA3B6678}">
      <dgm:prSet/>
      <dgm:spPr/>
      <dgm:t>
        <a:bodyPr/>
        <a:lstStyle/>
        <a:p>
          <a:endParaRPr lang="en-US"/>
        </a:p>
      </dgm:t>
    </dgm:pt>
    <dgm:pt modelId="{CF1B84F9-101C-4FAE-8C11-0CB26F6E12D1}">
      <dgm:prSet custT="1"/>
      <dgm:spPr/>
      <dgm:t>
        <a:bodyPr/>
        <a:lstStyle/>
        <a:p>
          <a:r>
            <a:rPr lang="en-US" sz="1400" b="0" i="0" dirty="0">
              <a:latin typeface="Helvetica Neue" panose="02000503000000020004" pitchFamily="2" charset="0"/>
              <a:ea typeface="Helvetica Neue" panose="02000503000000020004" pitchFamily="2" charset="0"/>
              <a:cs typeface="Helvetica Neue" panose="02000503000000020004" pitchFamily="2" charset="0"/>
            </a:rPr>
            <a:t>Chennai Super Kings and Kolkata Knight Riders closely follow in the rankings.</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dgm:t>
    </dgm:pt>
    <dgm:pt modelId="{934D8F23-F529-440E-B765-62A752BC0239}" type="parTrans" cxnId="{8AC19716-4FD3-41EA-989A-77715B1B711B}">
      <dgm:prSet/>
      <dgm:spPr/>
      <dgm:t>
        <a:bodyPr/>
        <a:lstStyle/>
        <a:p>
          <a:endParaRPr lang="en-US"/>
        </a:p>
      </dgm:t>
    </dgm:pt>
    <dgm:pt modelId="{F72325FF-711C-4369-85D5-23810A2FCF51}" type="sibTrans" cxnId="{8AC19716-4FD3-41EA-989A-77715B1B711B}">
      <dgm:prSet/>
      <dgm:spPr/>
      <dgm:t>
        <a:bodyPr/>
        <a:lstStyle/>
        <a:p>
          <a:endParaRPr lang="en-US"/>
        </a:p>
      </dgm:t>
    </dgm:pt>
    <dgm:pt modelId="{0B7BD13F-F00C-4D7E-92A2-5021F299C104}">
      <dgm:prSet/>
      <dgm:spPr/>
      <dgm:t>
        <a:bodyPr/>
        <a:lstStyle/>
        <a:p>
          <a:r>
            <a:rPr lang="en-US" b="0" i="0" dirty="0">
              <a:latin typeface="Helvetica Neue" panose="02000503000000020004" pitchFamily="2" charset="0"/>
              <a:ea typeface="Helvetica Neue" panose="02000503000000020004" pitchFamily="2" charset="0"/>
              <a:cs typeface="Helvetica Neue" panose="02000503000000020004" pitchFamily="2" charset="0"/>
            </a:rPr>
            <a:t>Venue Popularity:</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dgm:t>
    </dgm:pt>
    <dgm:pt modelId="{5D9FB209-2BC5-4C3B-9745-970B700F1DB4}" type="parTrans" cxnId="{9E98B8FA-7248-4923-993D-5C23046942F9}">
      <dgm:prSet/>
      <dgm:spPr/>
      <dgm:t>
        <a:bodyPr/>
        <a:lstStyle/>
        <a:p>
          <a:endParaRPr lang="en-US"/>
        </a:p>
      </dgm:t>
    </dgm:pt>
    <dgm:pt modelId="{DA8E7E36-A659-4605-A432-14085E09FB9C}" type="sibTrans" cxnId="{9E98B8FA-7248-4923-993D-5C23046942F9}">
      <dgm:prSet/>
      <dgm:spPr/>
      <dgm:t>
        <a:bodyPr/>
        <a:lstStyle/>
        <a:p>
          <a:endParaRPr lang="en-US"/>
        </a:p>
      </dgm:t>
    </dgm:pt>
    <dgm:pt modelId="{A9407285-611E-44EE-A71D-7B4877BE27AD}">
      <dgm:prSet custT="1"/>
      <dgm:spPr/>
      <dgm:t>
        <a:bodyPr/>
        <a:lstStyle/>
        <a:p>
          <a:r>
            <a:rPr lang="en-US" sz="1400" b="0" i="0" dirty="0"/>
            <a:t>Eden Gardens, Feroz Shah Kotla, and M Chinnaswamy Stadium are among the most popular venues, hosting numerous matches.</a:t>
          </a:r>
          <a:endParaRPr lang="en-US" sz="1400" dirty="0"/>
        </a:p>
      </dgm:t>
    </dgm:pt>
    <dgm:pt modelId="{EAEEFE0D-3457-446E-AE49-DC17466280B5}" type="parTrans" cxnId="{5622E1B8-EEC6-49B3-8EE7-9B0F9B2C7ED3}">
      <dgm:prSet/>
      <dgm:spPr/>
      <dgm:t>
        <a:bodyPr/>
        <a:lstStyle/>
        <a:p>
          <a:endParaRPr lang="en-US"/>
        </a:p>
      </dgm:t>
    </dgm:pt>
    <dgm:pt modelId="{E9828C7B-FE5E-472B-B4F7-DE567084B2B7}" type="sibTrans" cxnId="{5622E1B8-EEC6-49B3-8EE7-9B0F9B2C7ED3}">
      <dgm:prSet/>
      <dgm:spPr/>
      <dgm:t>
        <a:bodyPr/>
        <a:lstStyle/>
        <a:p>
          <a:endParaRPr lang="en-US"/>
        </a:p>
      </dgm:t>
    </dgm:pt>
    <dgm:pt modelId="{EAA2954A-DBFE-4ABF-9C36-EBB74A4AC17A}">
      <dgm:prSet/>
      <dgm:spPr/>
      <dgm:t>
        <a:bodyPr/>
        <a:lstStyle/>
        <a:p>
          <a:r>
            <a:rPr lang="en-US" b="0" i="0" dirty="0">
              <a:latin typeface="Helvetica Neue" panose="02000503000000020004" pitchFamily="2" charset="0"/>
              <a:ea typeface="Helvetica Neue" panose="02000503000000020004" pitchFamily="2" charset="0"/>
              <a:cs typeface="Helvetica Neue" panose="02000503000000020004" pitchFamily="2" charset="0"/>
            </a:rPr>
            <a:t>Seasonal Trends:</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dgm:t>
    </dgm:pt>
    <dgm:pt modelId="{F54595FC-58FF-40FA-AD21-527FCA45CD73}" type="parTrans" cxnId="{D7CDFDD6-E921-43D5-B704-E661DE8F63BA}">
      <dgm:prSet/>
      <dgm:spPr/>
      <dgm:t>
        <a:bodyPr/>
        <a:lstStyle/>
        <a:p>
          <a:endParaRPr lang="en-US"/>
        </a:p>
      </dgm:t>
    </dgm:pt>
    <dgm:pt modelId="{109930B4-8820-4777-8B13-DA5C973AF346}" type="sibTrans" cxnId="{D7CDFDD6-E921-43D5-B704-E661DE8F63BA}">
      <dgm:prSet/>
      <dgm:spPr/>
      <dgm:t>
        <a:bodyPr/>
        <a:lstStyle/>
        <a:p>
          <a:endParaRPr lang="en-US"/>
        </a:p>
      </dgm:t>
    </dgm:pt>
    <dgm:pt modelId="{D8C7C9C5-35BA-432A-B6BB-C912F2F31A22}">
      <dgm:prSet custT="1"/>
      <dgm:spPr/>
      <dgm:t>
        <a:bodyPr/>
        <a:lstStyle/>
        <a:p>
          <a:r>
            <a:rPr lang="en-US" sz="1400" b="0" i="0" dirty="0"/>
            <a:t>Fluctuations in average run rates across seasons indicate evolving game dynamics and strategies.</a:t>
          </a:r>
          <a:endParaRPr lang="en-US" sz="1400" dirty="0"/>
        </a:p>
      </dgm:t>
    </dgm:pt>
    <dgm:pt modelId="{AA708733-E1EC-4BCC-B31F-093599057D4D}" type="parTrans" cxnId="{D728835A-1EEA-46F5-8410-EE6D82D2C99D}">
      <dgm:prSet/>
      <dgm:spPr/>
      <dgm:t>
        <a:bodyPr/>
        <a:lstStyle/>
        <a:p>
          <a:endParaRPr lang="en-US"/>
        </a:p>
      </dgm:t>
    </dgm:pt>
    <dgm:pt modelId="{83A2EF63-A687-47FA-810D-2F781EB107FA}" type="sibTrans" cxnId="{D728835A-1EEA-46F5-8410-EE6D82D2C99D}">
      <dgm:prSet/>
      <dgm:spPr/>
      <dgm:t>
        <a:bodyPr/>
        <a:lstStyle/>
        <a:p>
          <a:endParaRPr lang="en-US"/>
        </a:p>
      </dgm:t>
    </dgm:pt>
    <dgm:pt modelId="{DC93C4C3-2C84-489B-AA81-1FDFF7725293}">
      <dgm:prSet/>
      <dgm:spPr/>
      <dgm:t>
        <a:bodyPr/>
        <a:lstStyle/>
        <a:p>
          <a:r>
            <a:rPr lang="en-US" b="0" i="0" dirty="0">
              <a:latin typeface="Helvetica Neue" panose="02000503000000020004" pitchFamily="2" charset="0"/>
              <a:ea typeface="Helvetica Neue" panose="02000503000000020004" pitchFamily="2" charset="0"/>
              <a:cs typeface="Helvetica Neue" panose="02000503000000020004" pitchFamily="2" charset="0"/>
            </a:rPr>
            <a:t>Decision Making Insights</a:t>
          </a:r>
          <a:r>
            <a:rPr lang="en-US" b="0" i="0" dirty="0"/>
            <a:t>:</a:t>
          </a:r>
          <a:endParaRPr lang="en-US" dirty="0"/>
        </a:p>
      </dgm:t>
    </dgm:pt>
    <dgm:pt modelId="{14BCD211-EBA4-44FD-BE5D-EEB17C44330E}" type="parTrans" cxnId="{CF37B514-63ED-4DCB-815A-53200C3F16DD}">
      <dgm:prSet/>
      <dgm:spPr/>
      <dgm:t>
        <a:bodyPr/>
        <a:lstStyle/>
        <a:p>
          <a:endParaRPr lang="en-US"/>
        </a:p>
      </dgm:t>
    </dgm:pt>
    <dgm:pt modelId="{4D608EBF-9834-4FDF-8ECF-D52492E39FE3}" type="sibTrans" cxnId="{CF37B514-63ED-4DCB-815A-53200C3F16DD}">
      <dgm:prSet/>
      <dgm:spPr/>
      <dgm:t>
        <a:bodyPr/>
        <a:lstStyle/>
        <a:p>
          <a:endParaRPr lang="en-US"/>
        </a:p>
      </dgm:t>
    </dgm:pt>
    <dgm:pt modelId="{85546FF7-83CA-487C-AFA5-E5B6E5B5ABE2}">
      <dgm:prSet custT="1"/>
      <dgm:spPr/>
      <dgm:t>
        <a:bodyPr/>
        <a:lstStyle/>
        <a:p>
          <a:r>
            <a:rPr lang="en-US" sz="1400" b="0" i="0" dirty="0"/>
            <a:t>Stakeholders can leverage these insights to make informed decisions regarding team strategies, venue selections, and understanding seasonal variations.</a:t>
          </a:r>
          <a:endParaRPr lang="en-US" sz="1400" dirty="0"/>
        </a:p>
      </dgm:t>
    </dgm:pt>
    <dgm:pt modelId="{8DEEC0B6-AA9E-4D61-A3A1-A59991785E00}" type="parTrans" cxnId="{E891BAC4-CB51-487D-980F-9B60CB568F58}">
      <dgm:prSet/>
      <dgm:spPr/>
      <dgm:t>
        <a:bodyPr/>
        <a:lstStyle/>
        <a:p>
          <a:endParaRPr lang="en-US"/>
        </a:p>
      </dgm:t>
    </dgm:pt>
    <dgm:pt modelId="{4D191A12-F81A-4587-BD1D-13737C5A845F}" type="sibTrans" cxnId="{E891BAC4-CB51-487D-980F-9B60CB568F58}">
      <dgm:prSet/>
      <dgm:spPr/>
      <dgm:t>
        <a:bodyPr/>
        <a:lstStyle/>
        <a:p>
          <a:endParaRPr lang="en-US"/>
        </a:p>
      </dgm:t>
    </dgm:pt>
    <dgm:pt modelId="{723B55D5-C9F3-8240-ABCD-0DC68946F50F}" type="pres">
      <dgm:prSet presAssocID="{A3EF0EB2-67A5-4FB6-BF90-BE1C3B82273A}" presName="Name0" presStyleCnt="0">
        <dgm:presLayoutVars>
          <dgm:dir/>
          <dgm:animLvl val="lvl"/>
          <dgm:resizeHandles val="exact"/>
        </dgm:presLayoutVars>
      </dgm:prSet>
      <dgm:spPr/>
    </dgm:pt>
    <dgm:pt modelId="{4878ECCC-8673-1E44-8413-FA108096FC40}" type="pres">
      <dgm:prSet presAssocID="{0FDB65F1-396A-4D87-85D9-43A3FBCD0058}" presName="linNode" presStyleCnt="0"/>
      <dgm:spPr/>
    </dgm:pt>
    <dgm:pt modelId="{2618158C-B72F-994A-B589-39A2D0EA73EF}" type="pres">
      <dgm:prSet presAssocID="{0FDB65F1-396A-4D87-85D9-43A3FBCD0058}" presName="parentText" presStyleLbl="alignNode1" presStyleIdx="0" presStyleCnt="4">
        <dgm:presLayoutVars>
          <dgm:chMax val="1"/>
          <dgm:bulletEnabled/>
        </dgm:presLayoutVars>
      </dgm:prSet>
      <dgm:spPr/>
    </dgm:pt>
    <dgm:pt modelId="{62BC49CF-244D-4C4A-86CB-65E8D13BD0D3}" type="pres">
      <dgm:prSet presAssocID="{0FDB65F1-396A-4D87-85D9-43A3FBCD0058}" presName="descendantText" presStyleLbl="alignAccFollowNode1" presStyleIdx="0" presStyleCnt="4">
        <dgm:presLayoutVars>
          <dgm:bulletEnabled/>
        </dgm:presLayoutVars>
      </dgm:prSet>
      <dgm:spPr/>
    </dgm:pt>
    <dgm:pt modelId="{05071635-A358-F540-B09D-4F1674169D2A}" type="pres">
      <dgm:prSet presAssocID="{02221239-9A23-43F0-B51A-2119CDE06499}" presName="sp" presStyleCnt="0"/>
      <dgm:spPr/>
    </dgm:pt>
    <dgm:pt modelId="{B9D3ABF2-49FF-0841-B1FC-07C63CC8C10A}" type="pres">
      <dgm:prSet presAssocID="{0B7BD13F-F00C-4D7E-92A2-5021F299C104}" presName="linNode" presStyleCnt="0"/>
      <dgm:spPr/>
    </dgm:pt>
    <dgm:pt modelId="{9898EC3B-27E8-B44A-A5F9-C488B736E7D2}" type="pres">
      <dgm:prSet presAssocID="{0B7BD13F-F00C-4D7E-92A2-5021F299C104}" presName="parentText" presStyleLbl="alignNode1" presStyleIdx="1" presStyleCnt="4">
        <dgm:presLayoutVars>
          <dgm:chMax val="1"/>
          <dgm:bulletEnabled/>
        </dgm:presLayoutVars>
      </dgm:prSet>
      <dgm:spPr/>
    </dgm:pt>
    <dgm:pt modelId="{4C4F38C7-E67C-4248-A22D-3551B7B21A33}" type="pres">
      <dgm:prSet presAssocID="{0B7BD13F-F00C-4D7E-92A2-5021F299C104}" presName="descendantText" presStyleLbl="alignAccFollowNode1" presStyleIdx="1" presStyleCnt="4">
        <dgm:presLayoutVars>
          <dgm:bulletEnabled/>
        </dgm:presLayoutVars>
      </dgm:prSet>
      <dgm:spPr/>
    </dgm:pt>
    <dgm:pt modelId="{12D8ED42-BA2E-0144-8ABE-80BFB94592B1}" type="pres">
      <dgm:prSet presAssocID="{DA8E7E36-A659-4605-A432-14085E09FB9C}" presName="sp" presStyleCnt="0"/>
      <dgm:spPr/>
    </dgm:pt>
    <dgm:pt modelId="{6F074E67-2714-5F42-84EF-C7A4577348DA}" type="pres">
      <dgm:prSet presAssocID="{EAA2954A-DBFE-4ABF-9C36-EBB74A4AC17A}" presName="linNode" presStyleCnt="0"/>
      <dgm:spPr/>
    </dgm:pt>
    <dgm:pt modelId="{12BE45B3-14A1-974E-B1EE-974F97858D28}" type="pres">
      <dgm:prSet presAssocID="{EAA2954A-DBFE-4ABF-9C36-EBB74A4AC17A}" presName="parentText" presStyleLbl="alignNode1" presStyleIdx="2" presStyleCnt="4">
        <dgm:presLayoutVars>
          <dgm:chMax val="1"/>
          <dgm:bulletEnabled/>
        </dgm:presLayoutVars>
      </dgm:prSet>
      <dgm:spPr/>
    </dgm:pt>
    <dgm:pt modelId="{21CC3A2D-2A86-D641-A459-7FB2BACD74F5}" type="pres">
      <dgm:prSet presAssocID="{EAA2954A-DBFE-4ABF-9C36-EBB74A4AC17A}" presName="descendantText" presStyleLbl="alignAccFollowNode1" presStyleIdx="2" presStyleCnt="4">
        <dgm:presLayoutVars>
          <dgm:bulletEnabled/>
        </dgm:presLayoutVars>
      </dgm:prSet>
      <dgm:spPr/>
    </dgm:pt>
    <dgm:pt modelId="{749A1B3A-47D2-FE42-8A50-6D8D0D4C91E7}" type="pres">
      <dgm:prSet presAssocID="{109930B4-8820-4777-8B13-DA5C973AF346}" presName="sp" presStyleCnt="0"/>
      <dgm:spPr/>
    </dgm:pt>
    <dgm:pt modelId="{3B59812E-9BD8-9547-A043-DA85A4D2512B}" type="pres">
      <dgm:prSet presAssocID="{DC93C4C3-2C84-489B-AA81-1FDFF7725293}" presName="linNode" presStyleCnt="0"/>
      <dgm:spPr/>
    </dgm:pt>
    <dgm:pt modelId="{E17249B8-547C-974B-9789-D5564E3F61D9}" type="pres">
      <dgm:prSet presAssocID="{DC93C4C3-2C84-489B-AA81-1FDFF7725293}" presName="parentText" presStyleLbl="alignNode1" presStyleIdx="3" presStyleCnt="4">
        <dgm:presLayoutVars>
          <dgm:chMax val="1"/>
          <dgm:bulletEnabled/>
        </dgm:presLayoutVars>
      </dgm:prSet>
      <dgm:spPr/>
    </dgm:pt>
    <dgm:pt modelId="{770F11A6-B35C-E844-9F89-E62253323AFF}" type="pres">
      <dgm:prSet presAssocID="{DC93C4C3-2C84-489B-AA81-1FDFF7725293}" presName="descendantText" presStyleLbl="alignAccFollowNode1" presStyleIdx="3" presStyleCnt="4">
        <dgm:presLayoutVars>
          <dgm:bulletEnabled/>
        </dgm:presLayoutVars>
      </dgm:prSet>
      <dgm:spPr/>
    </dgm:pt>
  </dgm:ptLst>
  <dgm:cxnLst>
    <dgm:cxn modelId="{6BA5D80A-D5D5-0F4A-90A1-641C3D26BF91}" type="presOf" srcId="{EAA2954A-DBFE-4ABF-9C36-EBB74A4AC17A}" destId="{12BE45B3-14A1-974E-B1EE-974F97858D28}" srcOrd="0" destOrd="0" presId="urn:microsoft.com/office/officeart/2016/7/layout/VerticalSolidActionList"/>
    <dgm:cxn modelId="{CF37B514-63ED-4DCB-815A-53200C3F16DD}" srcId="{A3EF0EB2-67A5-4FB6-BF90-BE1C3B82273A}" destId="{DC93C4C3-2C84-489B-AA81-1FDFF7725293}" srcOrd="3" destOrd="0" parTransId="{14BCD211-EBA4-44FD-BE5D-EEB17C44330E}" sibTransId="{4D608EBF-9834-4FDF-8ECF-D52492E39FE3}"/>
    <dgm:cxn modelId="{8AC19716-4FD3-41EA-989A-77715B1B711B}" srcId="{0FDB65F1-396A-4D87-85D9-43A3FBCD0058}" destId="{CF1B84F9-101C-4FAE-8C11-0CB26F6E12D1}" srcOrd="1" destOrd="0" parTransId="{934D8F23-F529-440E-B765-62A752BC0239}" sibTransId="{F72325FF-711C-4369-85D5-23810A2FCF51}"/>
    <dgm:cxn modelId="{E9F37819-05BB-5345-9B93-10E7D59262E6}" type="presOf" srcId="{DC93C4C3-2C84-489B-AA81-1FDFF7725293}" destId="{E17249B8-547C-974B-9789-D5564E3F61D9}" srcOrd="0" destOrd="0" presId="urn:microsoft.com/office/officeart/2016/7/layout/VerticalSolidActionList"/>
    <dgm:cxn modelId="{9EEF8321-2071-F240-B734-CD9AD379EC67}" type="presOf" srcId="{0B7BD13F-F00C-4D7E-92A2-5021F299C104}" destId="{9898EC3B-27E8-B44A-A5F9-C488B736E7D2}" srcOrd="0" destOrd="0" presId="urn:microsoft.com/office/officeart/2016/7/layout/VerticalSolidActionList"/>
    <dgm:cxn modelId="{6B04704A-5EE6-441E-BB52-3C09BA3B6678}" srcId="{0FDB65F1-396A-4D87-85D9-43A3FBCD0058}" destId="{530A3802-3B37-4095-AD1E-2C83DFF44CB9}" srcOrd="0" destOrd="0" parTransId="{18230DE1-A743-41A8-B560-6862EE7864AA}" sibTransId="{B4E8054C-815D-4524-89D3-968ADDEA0714}"/>
    <dgm:cxn modelId="{D728835A-1EEA-46F5-8410-EE6D82D2C99D}" srcId="{EAA2954A-DBFE-4ABF-9C36-EBB74A4AC17A}" destId="{D8C7C9C5-35BA-432A-B6BB-C912F2F31A22}" srcOrd="0" destOrd="0" parTransId="{AA708733-E1EC-4BCC-B31F-093599057D4D}" sibTransId="{83A2EF63-A687-47FA-810D-2F781EB107FA}"/>
    <dgm:cxn modelId="{1274755C-ED62-8B43-BF42-AD2B381E56E8}" type="presOf" srcId="{D8C7C9C5-35BA-432A-B6BB-C912F2F31A22}" destId="{21CC3A2D-2A86-D641-A459-7FB2BACD74F5}" srcOrd="0" destOrd="0" presId="urn:microsoft.com/office/officeart/2016/7/layout/VerticalSolidActionList"/>
    <dgm:cxn modelId="{EEC6D173-DF01-48B2-98A8-5ECD36E3486A}" srcId="{A3EF0EB2-67A5-4FB6-BF90-BE1C3B82273A}" destId="{0FDB65F1-396A-4D87-85D9-43A3FBCD0058}" srcOrd="0" destOrd="0" parTransId="{5D34F6C8-DB36-4184-B4A8-857E7EEC669B}" sibTransId="{02221239-9A23-43F0-B51A-2119CDE06499}"/>
    <dgm:cxn modelId="{334EC281-B3F8-5046-BEF1-6691066A61C8}" type="presOf" srcId="{CF1B84F9-101C-4FAE-8C11-0CB26F6E12D1}" destId="{62BC49CF-244D-4C4A-86CB-65E8D13BD0D3}" srcOrd="0" destOrd="1" presId="urn:microsoft.com/office/officeart/2016/7/layout/VerticalSolidActionList"/>
    <dgm:cxn modelId="{603F278D-C255-2445-95BA-967F0A8F25CF}" type="presOf" srcId="{0FDB65F1-396A-4D87-85D9-43A3FBCD0058}" destId="{2618158C-B72F-994A-B589-39A2D0EA73EF}" srcOrd="0" destOrd="0" presId="urn:microsoft.com/office/officeart/2016/7/layout/VerticalSolidActionList"/>
    <dgm:cxn modelId="{5622E1B8-EEC6-49B3-8EE7-9B0F9B2C7ED3}" srcId="{0B7BD13F-F00C-4D7E-92A2-5021F299C104}" destId="{A9407285-611E-44EE-A71D-7B4877BE27AD}" srcOrd="0" destOrd="0" parTransId="{EAEEFE0D-3457-446E-AE49-DC17466280B5}" sibTransId="{E9828C7B-FE5E-472B-B4F7-DE567084B2B7}"/>
    <dgm:cxn modelId="{BEAA7EC1-287C-5140-9561-56A6B1ED4AE3}" type="presOf" srcId="{A9407285-611E-44EE-A71D-7B4877BE27AD}" destId="{4C4F38C7-E67C-4248-A22D-3551B7B21A33}" srcOrd="0" destOrd="0" presId="urn:microsoft.com/office/officeart/2016/7/layout/VerticalSolidActionList"/>
    <dgm:cxn modelId="{E891BAC4-CB51-487D-980F-9B60CB568F58}" srcId="{DC93C4C3-2C84-489B-AA81-1FDFF7725293}" destId="{85546FF7-83CA-487C-AFA5-E5B6E5B5ABE2}" srcOrd="0" destOrd="0" parTransId="{8DEEC0B6-AA9E-4D61-A3A1-A59991785E00}" sibTransId="{4D191A12-F81A-4587-BD1D-13737C5A845F}"/>
    <dgm:cxn modelId="{D7CDFDD6-E921-43D5-B704-E661DE8F63BA}" srcId="{A3EF0EB2-67A5-4FB6-BF90-BE1C3B82273A}" destId="{EAA2954A-DBFE-4ABF-9C36-EBB74A4AC17A}" srcOrd="2" destOrd="0" parTransId="{F54595FC-58FF-40FA-AD21-527FCA45CD73}" sibTransId="{109930B4-8820-4777-8B13-DA5C973AF346}"/>
    <dgm:cxn modelId="{43551EF0-630A-F745-806C-5975215044C9}" type="presOf" srcId="{85546FF7-83CA-487C-AFA5-E5B6E5B5ABE2}" destId="{770F11A6-B35C-E844-9F89-E62253323AFF}" srcOrd="0" destOrd="0" presId="urn:microsoft.com/office/officeart/2016/7/layout/VerticalSolidActionList"/>
    <dgm:cxn modelId="{5720DDF6-6979-694D-8C38-ED8DACD41379}" type="presOf" srcId="{530A3802-3B37-4095-AD1E-2C83DFF44CB9}" destId="{62BC49CF-244D-4C4A-86CB-65E8D13BD0D3}" srcOrd="0" destOrd="0" presId="urn:microsoft.com/office/officeart/2016/7/layout/VerticalSolidActionList"/>
    <dgm:cxn modelId="{9E98B8FA-7248-4923-993D-5C23046942F9}" srcId="{A3EF0EB2-67A5-4FB6-BF90-BE1C3B82273A}" destId="{0B7BD13F-F00C-4D7E-92A2-5021F299C104}" srcOrd="1" destOrd="0" parTransId="{5D9FB209-2BC5-4C3B-9745-970B700F1DB4}" sibTransId="{DA8E7E36-A659-4605-A432-14085E09FB9C}"/>
    <dgm:cxn modelId="{EF712FFD-6EE1-074E-B87C-91BD0E21C974}" type="presOf" srcId="{A3EF0EB2-67A5-4FB6-BF90-BE1C3B82273A}" destId="{723B55D5-C9F3-8240-ABCD-0DC68946F50F}" srcOrd="0" destOrd="0" presId="urn:microsoft.com/office/officeart/2016/7/layout/VerticalSolidActionList"/>
    <dgm:cxn modelId="{95C92919-2C94-BD43-9F93-472100E020B5}" type="presParOf" srcId="{723B55D5-C9F3-8240-ABCD-0DC68946F50F}" destId="{4878ECCC-8673-1E44-8413-FA108096FC40}" srcOrd="0" destOrd="0" presId="urn:microsoft.com/office/officeart/2016/7/layout/VerticalSolidActionList"/>
    <dgm:cxn modelId="{CF613A9D-E4E8-444E-A0A2-F27EFEF0811E}" type="presParOf" srcId="{4878ECCC-8673-1E44-8413-FA108096FC40}" destId="{2618158C-B72F-994A-B589-39A2D0EA73EF}" srcOrd="0" destOrd="0" presId="urn:microsoft.com/office/officeart/2016/7/layout/VerticalSolidActionList"/>
    <dgm:cxn modelId="{80A0BE3F-00AE-5F45-BFC2-3AD92E6ABA26}" type="presParOf" srcId="{4878ECCC-8673-1E44-8413-FA108096FC40}" destId="{62BC49CF-244D-4C4A-86CB-65E8D13BD0D3}" srcOrd="1" destOrd="0" presId="urn:microsoft.com/office/officeart/2016/7/layout/VerticalSolidActionList"/>
    <dgm:cxn modelId="{32111C44-C31C-6E4B-B421-238EE90CC211}" type="presParOf" srcId="{723B55D5-C9F3-8240-ABCD-0DC68946F50F}" destId="{05071635-A358-F540-B09D-4F1674169D2A}" srcOrd="1" destOrd="0" presId="urn:microsoft.com/office/officeart/2016/7/layout/VerticalSolidActionList"/>
    <dgm:cxn modelId="{8078A1DD-AD02-7347-A148-5BA7AEBF965D}" type="presParOf" srcId="{723B55D5-C9F3-8240-ABCD-0DC68946F50F}" destId="{B9D3ABF2-49FF-0841-B1FC-07C63CC8C10A}" srcOrd="2" destOrd="0" presId="urn:microsoft.com/office/officeart/2016/7/layout/VerticalSolidActionList"/>
    <dgm:cxn modelId="{4133562F-2BE6-4A48-8896-94DE167CA3ED}" type="presParOf" srcId="{B9D3ABF2-49FF-0841-B1FC-07C63CC8C10A}" destId="{9898EC3B-27E8-B44A-A5F9-C488B736E7D2}" srcOrd="0" destOrd="0" presId="urn:microsoft.com/office/officeart/2016/7/layout/VerticalSolidActionList"/>
    <dgm:cxn modelId="{9A3C43A4-C3F0-7946-B355-44FA979E60CD}" type="presParOf" srcId="{B9D3ABF2-49FF-0841-B1FC-07C63CC8C10A}" destId="{4C4F38C7-E67C-4248-A22D-3551B7B21A33}" srcOrd="1" destOrd="0" presId="urn:microsoft.com/office/officeart/2016/7/layout/VerticalSolidActionList"/>
    <dgm:cxn modelId="{F337A759-43BE-AB4D-ACC0-5EECF30D5166}" type="presParOf" srcId="{723B55D5-C9F3-8240-ABCD-0DC68946F50F}" destId="{12D8ED42-BA2E-0144-8ABE-80BFB94592B1}" srcOrd="3" destOrd="0" presId="urn:microsoft.com/office/officeart/2016/7/layout/VerticalSolidActionList"/>
    <dgm:cxn modelId="{E263C50F-8F7B-4241-8446-0F3BF86A89CC}" type="presParOf" srcId="{723B55D5-C9F3-8240-ABCD-0DC68946F50F}" destId="{6F074E67-2714-5F42-84EF-C7A4577348DA}" srcOrd="4" destOrd="0" presId="urn:microsoft.com/office/officeart/2016/7/layout/VerticalSolidActionList"/>
    <dgm:cxn modelId="{DD4B6AB8-51F2-DF43-B0FC-01B32540B200}" type="presParOf" srcId="{6F074E67-2714-5F42-84EF-C7A4577348DA}" destId="{12BE45B3-14A1-974E-B1EE-974F97858D28}" srcOrd="0" destOrd="0" presId="urn:microsoft.com/office/officeart/2016/7/layout/VerticalSolidActionList"/>
    <dgm:cxn modelId="{168BDF8F-82D4-1840-87FE-C532DAEED8EE}" type="presParOf" srcId="{6F074E67-2714-5F42-84EF-C7A4577348DA}" destId="{21CC3A2D-2A86-D641-A459-7FB2BACD74F5}" srcOrd="1" destOrd="0" presId="urn:microsoft.com/office/officeart/2016/7/layout/VerticalSolidActionList"/>
    <dgm:cxn modelId="{8B31F5A1-7EE5-EA42-AB6A-DB095A909B77}" type="presParOf" srcId="{723B55D5-C9F3-8240-ABCD-0DC68946F50F}" destId="{749A1B3A-47D2-FE42-8A50-6D8D0D4C91E7}" srcOrd="5" destOrd="0" presId="urn:microsoft.com/office/officeart/2016/7/layout/VerticalSolidActionList"/>
    <dgm:cxn modelId="{6CC7808D-DEED-9749-95ED-D22C5315CDDA}" type="presParOf" srcId="{723B55D5-C9F3-8240-ABCD-0DC68946F50F}" destId="{3B59812E-9BD8-9547-A043-DA85A4D2512B}" srcOrd="6" destOrd="0" presId="urn:microsoft.com/office/officeart/2016/7/layout/VerticalSolidActionList"/>
    <dgm:cxn modelId="{3AEC3E77-F0A4-4E49-8344-5624DEC8175E}" type="presParOf" srcId="{3B59812E-9BD8-9547-A043-DA85A4D2512B}" destId="{E17249B8-547C-974B-9789-D5564E3F61D9}" srcOrd="0" destOrd="0" presId="urn:microsoft.com/office/officeart/2016/7/layout/VerticalSolidActionList"/>
    <dgm:cxn modelId="{234E7CA4-C88C-4B45-8A48-C250E120CD13}" type="presParOf" srcId="{3B59812E-9BD8-9547-A043-DA85A4D2512B}" destId="{770F11A6-B35C-E844-9F89-E62253323AFF}"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2B659D-2FD3-4F6C-B744-78E80C2CD870}">
      <dsp:nvSpPr>
        <dsp:cNvPr id="0" name=""/>
        <dsp:cNvSpPr/>
      </dsp:nvSpPr>
      <dsp:spPr>
        <a:xfrm>
          <a:off x="0" y="538"/>
          <a:ext cx="10945037" cy="12609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609E8C-B2F1-4EAB-AE1B-94C742203BB4}">
      <dsp:nvSpPr>
        <dsp:cNvPr id="0" name=""/>
        <dsp:cNvSpPr/>
      </dsp:nvSpPr>
      <dsp:spPr>
        <a:xfrm>
          <a:off x="381433" y="284249"/>
          <a:ext cx="693514" cy="6935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42448F-1ADE-4188-8008-8F0D6792F67C}">
      <dsp:nvSpPr>
        <dsp:cNvPr id="0" name=""/>
        <dsp:cNvSpPr/>
      </dsp:nvSpPr>
      <dsp:spPr>
        <a:xfrm>
          <a:off x="1456381" y="538"/>
          <a:ext cx="9488655" cy="126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9" tIns="133449" rIns="133449" bIns="133449" numCol="1" spcCol="1270" anchor="ctr" anchorCtr="0">
          <a:noAutofit/>
        </a:bodyPr>
        <a:lstStyle/>
        <a:p>
          <a:pPr marL="0" lvl="0" indent="0" algn="l" defTabSz="800100">
            <a:lnSpc>
              <a:spcPct val="90000"/>
            </a:lnSpc>
            <a:spcBef>
              <a:spcPct val="0"/>
            </a:spcBef>
            <a:spcAft>
              <a:spcPct val="35000"/>
            </a:spcAft>
            <a:buNone/>
          </a:pPr>
          <a:r>
            <a:rPr lang="en-US" sz="1800" kern="1200" dirty="0">
              <a:latin typeface="Helvetica Neue" panose="02000503000000020004" pitchFamily="2" charset="0"/>
              <a:ea typeface="Helvetica Neue" panose="02000503000000020004" pitchFamily="2" charset="0"/>
              <a:cs typeface="Helvetica Neue" panose="02000503000000020004" pitchFamily="2" charset="0"/>
            </a:rPr>
            <a:t>T</a:t>
          </a:r>
          <a:r>
            <a:rPr lang="en-US" sz="1800" b="0" i="0" kern="1200" dirty="0">
              <a:latin typeface="Helvetica Neue" panose="02000503000000020004" pitchFamily="2" charset="0"/>
              <a:ea typeface="Helvetica Neue" panose="02000503000000020004" pitchFamily="2" charset="0"/>
              <a:cs typeface="Helvetica Neue" panose="02000503000000020004" pitchFamily="2" charset="0"/>
            </a:rPr>
            <a:t>o conduct a comprehensive analysis of Indian Premier League (IPL) match data spanning from 2008 to 2017. </a:t>
          </a:r>
          <a:endParaRPr lang="en-US" sz="18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1456381" y="538"/>
        <a:ext cx="9488655" cy="1260936"/>
      </dsp:txXfrm>
    </dsp:sp>
    <dsp:sp modelId="{58CDC01D-322B-43F0-A0BD-84054D1202FD}">
      <dsp:nvSpPr>
        <dsp:cNvPr id="0" name=""/>
        <dsp:cNvSpPr/>
      </dsp:nvSpPr>
      <dsp:spPr>
        <a:xfrm>
          <a:off x="0" y="1576708"/>
          <a:ext cx="10945037" cy="12609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C2CEEE-A654-4B34-851A-C65D0F8C7E16}">
      <dsp:nvSpPr>
        <dsp:cNvPr id="0" name=""/>
        <dsp:cNvSpPr/>
      </dsp:nvSpPr>
      <dsp:spPr>
        <a:xfrm>
          <a:off x="381433" y="1860419"/>
          <a:ext cx="693514" cy="6935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B3D961-FCA6-49C9-B050-2FD484E0499B}">
      <dsp:nvSpPr>
        <dsp:cNvPr id="0" name=""/>
        <dsp:cNvSpPr/>
      </dsp:nvSpPr>
      <dsp:spPr>
        <a:xfrm>
          <a:off x="1456381" y="1576708"/>
          <a:ext cx="9488655" cy="126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9" tIns="133449" rIns="133449" bIns="133449" numCol="1" spcCol="1270" anchor="ctr" anchorCtr="0">
          <a:noAutofit/>
        </a:bodyPr>
        <a:lstStyle/>
        <a:p>
          <a:pPr marL="0" lvl="0" indent="0" algn="l" defTabSz="800100">
            <a:lnSpc>
              <a:spcPct val="90000"/>
            </a:lnSpc>
            <a:spcBef>
              <a:spcPct val="0"/>
            </a:spcBef>
            <a:spcAft>
              <a:spcPct val="35000"/>
            </a:spcAft>
            <a:buNone/>
          </a:pPr>
          <a:r>
            <a:rPr lang="en-US" sz="1800" b="0" i="0" kern="1200" dirty="0">
              <a:latin typeface="Helvetica Neue" panose="02000503000000020004" pitchFamily="2" charset="0"/>
              <a:ea typeface="Helvetica Neue" panose="02000503000000020004" pitchFamily="2" charset="0"/>
              <a:cs typeface="Helvetica Neue" panose="02000503000000020004" pitchFamily="2" charset="0"/>
            </a:rPr>
            <a:t>This analysis aims to uncover insights, trends, and patterns within the dataset, providing valuable information about the performance of teams and players, match outcomes, venue preferences, and other key aspects of IPL cricket during this period. </a:t>
          </a:r>
          <a:endParaRPr lang="en-US" sz="18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1456381" y="1576708"/>
        <a:ext cx="9488655" cy="1260936"/>
      </dsp:txXfrm>
    </dsp:sp>
    <dsp:sp modelId="{AAE05D17-6A9D-43B7-9337-F71ED3F2D333}">
      <dsp:nvSpPr>
        <dsp:cNvPr id="0" name=""/>
        <dsp:cNvSpPr/>
      </dsp:nvSpPr>
      <dsp:spPr>
        <a:xfrm>
          <a:off x="0" y="3152879"/>
          <a:ext cx="10945037" cy="12609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EB52EE-771A-426E-8CE8-20D0B216AD7D}">
      <dsp:nvSpPr>
        <dsp:cNvPr id="0" name=""/>
        <dsp:cNvSpPr/>
      </dsp:nvSpPr>
      <dsp:spPr>
        <a:xfrm>
          <a:off x="381433" y="3436589"/>
          <a:ext cx="693514" cy="6935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67AB1B-A2C8-40F4-AF83-B9939A045FF9}">
      <dsp:nvSpPr>
        <dsp:cNvPr id="0" name=""/>
        <dsp:cNvSpPr/>
      </dsp:nvSpPr>
      <dsp:spPr>
        <a:xfrm>
          <a:off x="1456381" y="3152879"/>
          <a:ext cx="9488655" cy="126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9" tIns="133449" rIns="133449" bIns="133449" numCol="1" spcCol="1270" anchor="ctr" anchorCtr="0">
          <a:noAutofit/>
        </a:bodyPr>
        <a:lstStyle/>
        <a:p>
          <a:pPr marL="0" lvl="0" indent="0" algn="l" defTabSz="800100">
            <a:lnSpc>
              <a:spcPct val="90000"/>
            </a:lnSpc>
            <a:spcBef>
              <a:spcPct val="0"/>
            </a:spcBef>
            <a:spcAft>
              <a:spcPct val="35000"/>
            </a:spcAft>
            <a:buNone/>
          </a:pPr>
          <a:r>
            <a:rPr lang="en-US" sz="1800" b="0" i="0" kern="1200" dirty="0">
              <a:latin typeface="Helvetica Neue" panose="02000503000000020004" pitchFamily="2" charset="0"/>
              <a:ea typeface="Helvetica Neue" panose="02000503000000020004" pitchFamily="2" charset="0"/>
              <a:cs typeface="Helvetica Neue" panose="02000503000000020004" pitchFamily="2" charset="0"/>
            </a:rPr>
            <a:t>By leveraging the rich dataset containing detailed match-related attributes, the objective is to gain a deeper understanding of the dynamics and evolution of the IPL over the specified timeframe.</a:t>
          </a:r>
          <a:endParaRPr lang="en-US" sz="18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1456381" y="3152879"/>
        <a:ext cx="9488655" cy="12609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6FCCB-0C5E-470D-B709-2FFA7A04CDDF}">
      <dsp:nvSpPr>
        <dsp:cNvPr id="0" name=""/>
        <dsp:cNvSpPr/>
      </dsp:nvSpPr>
      <dsp:spPr>
        <a:xfrm>
          <a:off x="0" y="2348"/>
          <a:ext cx="7680167" cy="9107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C6EEF2-5B57-4527-8D7A-F816CF9E850C}">
      <dsp:nvSpPr>
        <dsp:cNvPr id="0" name=""/>
        <dsp:cNvSpPr/>
      </dsp:nvSpPr>
      <dsp:spPr>
        <a:xfrm>
          <a:off x="275498" y="207264"/>
          <a:ext cx="500905" cy="500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440079-A327-4526-8F6E-EA7E9031F8D0}">
      <dsp:nvSpPr>
        <dsp:cNvPr id="0" name=""/>
        <dsp:cNvSpPr/>
      </dsp:nvSpPr>
      <dsp:spPr>
        <a:xfrm>
          <a:off x="1051902" y="2348"/>
          <a:ext cx="6144538" cy="968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05" tIns="102505" rIns="102505" bIns="102505" numCol="1" spcCol="1270" anchor="ctr" anchorCtr="0">
          <a:noAutofit/>
        </a:bodyPr>
        <a:lstStyle/>
        <a:p>
          <a:pPr marL="0" lvl="0" indent="0" algn="l" defTabSz="622300">
            <a:lnSpc>
              <a:spcPct val="90000"/>
            </a:lnSpc>
            <a:spcBef>
              <a:spcPct val="0"/>
            </a:spcBef>
            <a:spcAft>
              <a:spcPct val="35000"/>
            </a:spcAft>
            <a:buNone/>
          </a:pPr>
          <a:r>
            <a:rPr lang="en-US" sz="1400" b="0" i="0" kern="1200" dirty="0">
              <a:latin typeface="Helvetica Neue" panose="02000503000000020004" pitchFamily="2" charset="0"/>
              <a:ea typeface="Helvetica Neue" panose="02000503000000020004" pitchFamily="2" charset="0"/>
              <a:cs typeface="Helvetica Neue" panose="02000503000000020004" pitchFamily="2" charset="0"/>
            </a:rPr>
            <a:t>The dataset contains detailed information on IPL matches played from 2008 to 2017. </a:t>
          </a:r>
          <a:endParaRPr lang="en-US" sz="14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1051902" y="2348"/>
        <a:ext cx="6144538" cy="968548"/>
      </dsp:txXfrm>
    </dsp:sp>
    <dsp:sp modelId="{0183CE4F-1EE3-4A46-AA67-D6FA9AA99754}">
      <dsp:nvSpPr>
        <dsp:cNvPr id="0" name=""/>
        <dsp:cNvSpPr/>
      </dsp:nvSpPr>
      <dsp:spPr>
        <a:xfrm>
          <a:off x="0" y="1205696"/>
          <a:ext cx="7680167" cy="9107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6F6E20-94C7-4E3E-A59C-B72747DB2D7F}">
      <dsp:nvSpPr>
        <dsp:cNvPr id="0" name=""/>
        <dsp:cNvSpPr/>
      </dsp:nvSpPr>
      <dsp:spPr>
        <a:xfrm>
          <a:off x="275498" y="1410612"/>
          <a:ext cx="500905" cy="500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CC8778-B350-41AA-93AC-B5EE2666146B}">
      <dsp:nvSpPr>
        <dsp:cNvPr id="0" name=""/>
        <dsp:cNvSpPr/>
      </dsp:nvSpPr>
      <dsp:spPr>
        <a:xfrm>
          <a:off x="1051902" y="1205696"/>
          <a:ext cx="6144538" cy="968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05" tIns="102505" rIns="102505" bIns="102505" numCol="1" spcCol="1270" anchor="ctr" anchorCtr="0">
          <a:noAutofit/>
        </a:bodyPr>
        <a:lstStyle/>
        <a:p>
          <a:pPr marL="0" lvl="0" indent="0" algn="l" defTabSz="622300">
            <a:lnSpc>
              <a:spcPct val="90000"/>
            </a:lnSpc>
            <a:spcBef>
              <a:spcPct val="0"/>
            </a:spcBef>
            <a:spcAft>
              <a:spcPct val="35000"/>
            </a:spcAft>
            <a:buNone/>
          </a:pPr>
          <a:r>
            <a:rPr lang="en-US" sz="1400" b="0" i="0" kern="1200" dirty="0">
              <a:latin typeface="Helvetica Neue" panose="02000503000000020004" pitchFamily="2" charset="0"/>
              <a:ea typeface="Helvetica Neue" panose="02000503000000020004" pitchFamily="2" charset="0"/>
              <a:cs typeface="Helvetica Neue" panose="02000503000000020004" pitchFamily="2" charset="0"/>
            </a:rPr>
            <a:t>It includes match-related attributes such as innings, batting and bowling teams, runs scored, dismissals, match outcomes, player statistics, venue details, and umpire information. </a:t>
          </a:r>
          <a:endParaRPr lang="en-US" sz="14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1051902" y="1205696"/>
        <a:ext cx="6144538" cy="968548"/>
      </dsp:txXfrm>
    </dsp:sp>
    <dsp:sp modelId="{4AD3D390-E465-4242-8D8C-01D7C9CEB837}">
      <dsp:nvSpPr>
        <dsp:cNvPr id="0" name=""/>
        <dsp:cNvSpPr/>
      </dsp:nvSpPr>
      <dsp:spPr>
        <a:xfrm>
          <a:off x="0" y="2409044"/>
          <a:ext cx="7680167" cy="9107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5ED8EC-FE83-460A-9580-43A4769ED9B6}">
      <dsp:nvSpPr>
        <dsp:cNvPr id="0" name=""/>
        <dsp:cNvSpPr/>
      </dsp:nvSpPr>
      <dsp:spPr>
        <a:xfrm>
          <a:off x="275498" y="2613960"/>
          <a:ext cx="500905" cy="500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F461A6-9149-45E0-9C82-5A0545E1F706}">
      <dsp:nvSpPr>
        <dsp:cNvPr id="0" name=""/>
        <dsp:cNvSpPr/>
      </dsp:nvSpPr>
      <dsp:spPr>
        <a:xfrm>
          <a:off x="1051902" y="2409044"/>
          <a:ext cx="6144538" cy="968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05" tIns="102505" rIns="102505" bIns="102505" numCol="1" spcCol="1270" anchor="ctr" anchorCtr="0">
          <a:noAutofit/>
        </a:bodyPr>
        <a:lstStyle/>
        <a:p>
          <a:pPr marL="0" lvl="0" indent="0" algn="l" defTabSz="622300">
            <a:lnSpc>
              <a:spcPct val="90000"/>
            </a:lnSpc>
            <a:spcBef>
              <a:spcPct val="0"/>
            </a:spcBef>
            <a:spcAft>
              <a:spcPct val="35000"/>
            </a:spcAft>
            <a:buNone/>
          </a:pPr>
          <a:r>
            <a:rPr lang="en-US" sz="1400" b="0" i="0" kern="1200" dirty="0">
              <a:latin typeface="Helvetica Neue" panose="02000503000000020004" pitchFamily="2" charset="0"/>
              <a:ea typeface="Helvetica Neue" panose="02000503000000020004" pitchFamily="2" charset="0"/>
              <a:cs typeface="Helvetica Neue" panose="02000503000000020004" pitchFamily="2" charset="0"/>
            </a:rPr>
            <a:t>With over 11415 matches recorded, this dataset offers a comprehensive view of IPL cricket during this period.</a:t>
          </a:r>
          <a:endParaRPr lang="en-US" sz="14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1051902" y="2409044"/>
        <a:ext cx="6144538" cy="968548"/>
      </dsp:txXfrm>
    </dsp:sp>
    <dsp:sp modelId="{4B21BA45-B9D4-43DB-917B-44230D481AF4}">
      <dsp:nvSpPr>
        <dsp:cNvPr id="0" name=""/>
        <dsp:cNvSpPr/>
      </dsp:nvSpPr>
      <dsp:spPr>
        <a:xfrm>
          <a:off x="0" y="3612392"/>
          <a:ext cx="7680167" cy="9107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0A3C58-90C3-46DE-BD4D-171F7EF62BD5}">
      <dsp:nvSpPr>
        <dsp:cNvPr id="0" name=""/>
        <dsp:cNvSpPr/>
      </dsp:nvSpPr>
      <dsp:spPr>
        <a:xfrm>
          <a:off x="275498" y="3817308"/>
          <a:ext cx="500905" cy="500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5DACD6-DEA7-46D9-9B00-115424A89C6D}">
      <dsp:nvSpPr>
        <dsp:cNvPr id="0" name=""/>
        <dsp:cNvSpPr/>
      </dsp:nvSpPr>
      <dsp:spPr>
        <a:xfrm>
          <a:off x="1051902" y="3612392"/>
          <a:ext cx="6144538" cy="968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05" tIns="102505" rIns="102505" bIns="102505" numCol="1" spcCol="1270" anchor="ctr" anchorCtr="0">
          <a:noAutofit/>
        </a:bodyPr>
        <a:lstStyle/>
        <a:p>
          <a:pPr marL="0" lvl="0" indent="0" algn="l" defTabSz="622300">
            <a:lnSpc>
              <a:spcPct val="90000"/>
            </a:lnSpc>
            <a:spcBef>
              <a:spcPct val="0"/>
            </a:spcBef>
            <a:spcAft>
              <a:spcPct val="35000"/>
            </a:spcAft>
            <a:buNone/>
          </a:pPr>
          <a:r>
            <a:rPr lang="en-US" sz="1400" b="0" i="0" kern="1200" dirty="0">
              <a:latin typeface="Helvetica Neue" panose="02000503000000020004" pitchFamily="2" charset="0"/>
              <a:ea typeface="Helvetica Neue" panose="02000503000000020004" pitchFamily="2" charset="0"/>
              <a:cs typeface="Helvetica Neue" panose="02000503000000020004" pitchFamily="2" charset="0"/>
            </a:rPr>
            <a:t>The dataset was sourced from </a:t>
          </a:r>
          <a:r>
            <a:rPr lang="en-US" sz="1400" b="0" i="0" u="sng" kern="1200" dirty="0">
              <a:latin typeface="Helvetica Neue" panose="02000503000000020004" pitchFamily="2" charset="0"/>
              <a:ea typeface="Helvetica Neue" panose="02000503000000020004" pitchFamily="2" charset="0"/>
              <a:cs typeface="Helvetica Neue" panose="02000503000000020004" pitchFamily="2" charset="0"/>
              <a:hlinkClick xmlns:r="http://schemas.openxmlformats.org/officeDocument/2006/relationships" r:id="rId9"/>
            </a:rPr>
            <a:t>https://github.com/MainakRepositor/Datasets/tree/master/IPL</a:t>
          </a:r>
          <a:r>
            <a:rPr lang="en-US" sz="1400" b="0" i="0" u="sng" kern="1200" dirty="0">
              <a:latin typeface="Helvetica Neue" panose="02000503000000020004" pitchFamily="2" charset="0"/>
              <a:ea typeface="Helvetica Neue" panose="02000503000000020004" pitchFamily="2" charset="0"/>
              <a:cs typeface="Helvetica Neue" panose="02000503000000020004" pitchFamily="2" charset="0"/>
            </a:rPr>
            <a:t>  </a:t>
          </a:r>
          <a:endParaRPr lang="en-US" sz="14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1051902" y="3612392"/>
        <a:ext cx="6144538" cy="968548"/>
      </dsp:txXfrm>
    </dsp:sp>
    <dsp:sp modelId="{1056F75C-0D65-47CB-B60C-E19C4E4B93FE}">
      <dsp:nvSpPr>
        <dsp:cNvPr id="0" name=""/>
        <dsp:cNvSpPr/>
      </dsp:nvSpPr>
      <dsp:spPr>
        <a:xfrm>
          <a:off x="0" y="4684976"/>
          <a:ext cx="7680167" cy="9107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D0F066-BD11-430E-AC6A-985A04A7C1C6}">
      <dsp:nvSpPr>
        <dsp:cNvPr id="0" name=""/>
        <dsp:cNvSpPr/>
      </dsp:nvSpPr>
      <dsp:spPr>
        <a:xfrm>
          <a:off x="275498" y="5020656"/>
          <a:ext cx="500905" cy="500905"/>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D17098-BF30-497F-BF53-2EABC528484F}">
      <dsp:nvSpPr>
        <dsp:cNvPr id="0" name=""/>
        <dsp:cNvSpPr/>
      </dsp:nvSpPr>
      <dsp:spPr>
        <a:xfrm>
          <a:off x="1051902" y="4815740"/>
          <a:ext cx="6144538" cy="968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05" tIns="102505" rIns="102505" bIns="102505" numCol="1" spcCol="1270" anchor="ctr" anchorCtr="0">
          <a:noAutofit/>
        </a:bodyPr>
        <a:lstStyle/>
        <a:p>
          <a:pPr marL="0" lvl="0" indent="0" algn="l" defTabSz="622300">
            <a:lnSpc>
              <a:spcPct val="90000"/>
            </a:lnSpc>
            <a:spcBef>
              <a:spcPct val="0"/>
            </a:spcBef>
            <a:spcAft>
              <a:spcPct val="35000"/>
            </a:spcAft>
            <a:buNone/>
          </a:pP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The dataset comprises three CSV files: </a:t>
          </a:r>
          <a:r>
            <a:rPr lang="en-US" sz="1400" b="0" i="0" kern="1200" dirty="0" err="1">
              <a:latin typeface="Helvetica Neue" panose="02000503000000020004" pitchFamily="2" charset="0"/>
              <a:ea typeface="Helvetica Neue" panose="02000503000000020004" pitchFamily="2" charset="0"/>
              <a:cs typeface="Helvetica Neue" panose="02000503000000020004" pitchFamily="2" charset="0"/>
            </a:rPr>
            <a:t>deliveries.csv</a:t>
          </a:r>
          <a:r>
            <a:rPr lang="en-US" sz="1400" b="0" i="0" kern="1200" dirty="0">
              <a:latin typeface="Helvetica Neue" panose="02000503000000020004" pitchFamily="2" charset="0"/>
              <a:ea typeface="Helvetica Neue" panose="02000503000000020004" pitchFamily="2" charset="0"/>
              <a:cs typeface="Helvetica Neue" panose="02000503000000020004" pitchFamily="2" charset="0"/>
            </a:rPr>
            <a:t>, </a:t>
          </a:r>
          <a:r>
            <a:rPr lang="en-US" sz="1400" b="0" i="0" kern="1200" dirty="0" err="1">
              <a:latin typeface="Helvetica Neue" panose="02000503000000020004" pitchFamily="2" charset="0"/>
              <a:ea typeface="Helvetica Neue" panose="02000503000000020004" pitchFamily="2" charset="0"/>
              <a:cs typeface="Helvetica Neue" panose="02000503000000020004" pitchFamily="2" charset="0"/>
            </a:rPr>
            <a:t>matches.csv</a:t>
          </a:r>
          <a:r>
            <a:rPr lang="en-US" sz="1400" b="0" i="0" kern="1200" dirty="0">
              <a:latin typeface="Helvetica Neue" panose="02000503000000020004" pitchFamily="2" charset="0"/>
              <a:ea typeface="Helvetica Neue" panose="02000503000000020004" pitchFamily="2" charset="0"/>
              <a:cs typeface="Helvetica Neue" panose="02000503000000020004" pitchFamily="2" charset="0"/>
            </a:rPr>
            <a:t>, and </a:t>
          </a:r>
          <a:r>
            <a:rPr lang="en-US" sz="1400" b="0" i="0" kern="1200" dirty="0" err="1">
              <a:latin typeface="Helvetica Neue" panose="02000503000000020004" pitchFamily="2" charset="0"/>
              <a:ea typeface="Helvetica Neue" panose="02000503000000020004" pitchFamily="2" charset="0"/>
              <a:cs typeface="Helvetica Neue" panose="02000503000000020004" pitchFamily="2" charset="0"/>
            </a:rPr>
            <a:t>most_runs_average_strikerate.csv</a:t>
          </a:r>
          <a:r>
            <a:rPr lang="en-US" sz="1400" b="0" i="0" kern="1200" dirty="0">
              <a:latin typeface="Helvetica Neue" panose="02000503000000020004" pitchFamily="2" charset="0"/>
              <a:ea typeface="Helvetica Neue" panose="02000503000000020004" pitchFamily="2" charset="0"/>
              <a:cs typeface="Helvetica Neue" panose="02000503000000020004" pitchFamily="2" charset="0"/>
            </a:rPr>
            <a:t>.</a:t>
          </a:r>
          <a:endParaRPr lang="en-US" sz="14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1051902" y="4815740"/>
        <a:ext cx="6144538" cy="9685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B05A06-7BB8-46D3-AA3B-ADF2E6E6145C}">
      <dsp:nvSpPr>
        <dsp:cNvPr id="0" name=""/>
        <dsp:cNvSpPr/>
      </dsp:nvSpPr>
      <dsp:spPr>
        <a:xfrm>
          <a:off x="0" y="920312"/>
          <a:ext cx="6949440" cy="17359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5DF595-1EFE-42C2-A973-948BFFEB4729}">
      <dsp:nvSpPr>
        <dsp:cNvPr id="0" name=""/>
        <dsp:cNvSpPr/>
      </dsp:nvSpPr>
      <dsp:spPr>
        <a:xfrm>
          <a:off x="525137" y="1330926"/>
          <a:ext cx="954795" cy="954795"/>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787DDF-26B7-48B1-86CE-79395A4D87CD}">
      <dsp:nvSpPr>
        <dsp:cNvPr id="0" name=""/>
        <dsp:cNvSpPr/>
      </dsp:nvSpPr>
      <dsp:spPr>
        <a:xfrm>
          <a:off x="2005069" y="940328"/>
          <a:ext cx="4944370" cy="1735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726" tIns="183726" rIns="183726" bIns="183726" numCol="1" spcCol="1270" anchor="ctr" anchorCtr="0">
          <a:noAutofit/>
        </a:bodyPr>
        <a:lstStyle/>
        <a:p>
          <a:pPr marL="0" lvl="0" indent="0" algn="l" defTabSz="622300">
            <a:lnSpc>
              <a:spcPct val="90000"/>
            </a:lnSpc>
            <a:spcBef>
              <a:spcPct val="0"/>
            </a:spcBef>
            <a:spcAft>
              <a:spcPct val="35000"/>
            </a:spcAft>
            <a:buNone/>
          </a:pPr>
          <a:r>
            <a:rPr lang="en-US" sz="1400" b="1" i="0" kern="1200" dirty="0">
              <a:latin typeface="Helvetica Neue" panose="02000503000000020004" pitchFamily="2" charset="0"/>
              <a:ea typeface="Helvetica Neue" panose="02000503000000020004" pitchFamily="2" charset="0"/>
              <a:cs typeface="Helvetica Neue" panose="02000503000000020004" pitchFamily="2" charset="0"/>
            </a:rPr>
            <a:t>Marks:</a:t>
          </a:r>
          <a:br>
            <a:rPr lang="en-US" sz="1400" b="0" i="0" kern="1200" dirty="0">
              <a:latin typeface="Helvetica Neue" panose="02000503000000020004" pitchFamily="2" charset="0"/>
              <a:ea typeface="Helvetica Neue" panose="02000503000000020004" pitchFamily="2" charset="0"/>
              <a:cs typeface="Helvetica Neue" panose="02000503000000020004" pitchFamily="2" charset="0"/>
            </a:rPr>
          </a:br>
          <a:r>
            <a:rPr lang="en-US" sz="1400" b="0" i="0" kern="1200" dirty="0">
              <a:latin typeface="Helvetica Neue" panose="02000503000000020004" pitchFamily="2" charset="0"/>
              <a:ea typeface="Helvetica Neue" panose="02000503000000020004" pitchFamily="2" charset="0"/>
              <a:cs typeface="Helvetica Neue" panose="02000503000000020004" pitchFamily="2" charset="0"/>
            </a:rPr>
            <a:t>Vertical bars represent the number of wins for each team. </a:t>
          </a:r>
          <a:endParaRPr lang="en-US" sz="14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2005069" y="940328"/>
        <a:ext cx="4944370" cy="1735991"/>
      </dsp:txXfrm>
    </dsp:sp>
    <dsp:sp modelId="{A07FD84C-ACF1-4C83-BF99-4D40AC8722A8}">
      <dsp:nvSpPr>
        <dsp:cNvPr id="0" name=""/>
        <dsp:cNvSpPr/>
      </dsp:nvSpPr>
      <dsp:spPr>
        <a:xfrm>
          <a:off x="0" y="3110317"/>
          <a:ext cx="6949440" cy="17359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CAA8E4-FDBF-42CD-851E-2A2EA4DD204F}">
      <dsp:nvSpPr>
        <dsp:cNvPr id="0" name=""/>
        <dsp:cNvSpPr/>
      </dsp:nvSpPr>
      <dsp:spPr>
        <a:xfrm>
          <a:off x="525137" y="3500915"/>
          <a:ext cx="954795" cy="9547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416E06-30CD-43D9-8B7D-D5784CBEFB02}">
      <dsp:nvSpPr>
        <dsp:cNvPr id="0" name=""/>
        <dsp:cNvSpPr/>
      </dsp:nvSpPr>
      <dsp:spPr>
        <a:xfrm>
          <a:off x="2005069" y="3110317"/>
          <a:ext cx="4944370" cy="1735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726" tIns="183726" rIns="183726" bIns="183726" numCol="1" spcCol="1270" anchor="ctr" anchorCtr="0">
          <a:noAutofit/>
        </a:bodyPr>
        <a:lstStyle/>
        <a:p>
          <a:pPr marL="0" lvl="0" indent="0" algn="l" defTabSz="622300">
            <a:lnSpc>
              <a:spcPct val="90000"/>
            </a:lnSpc>
            <a:spcBef>
              <a:spcPct val="0"/>
            </a:spcBef>
            <a:spcAft>
              <a:spcPct val="35000"/>
            </a:spcAft>
            <a:buNone/>
          </a:pPr>
          <a:r>
            <a:rPr lang="en-US" sz="1400" b="1" i="0" kern="1200" dirty="0">
              <a:latin typeface="Helvetica Neue" panose="02000503000000020004" pitchFamily="2" charset="0"/>
              <a:ea typeface="Helvetica Neue" panose="02000503000000020004" pitchFamily="2" charset="0"/>
              <a:cs typeface="Helvetica Neue" panose="02000503000000020004" pitchFamily="2" charset="0"/>
            </a:rPr>
            <a:t>Channels:</a:t>
          </a:r>
          <a:br>
            <a:rPr lang="en-US" sz="1400" b="0" i="0" kern="1200" dirty="0">
              <a:latin typeface="Helvetica Neue" panose="02000503000000020004" pitchFamily="2" charset="0"/>
              <a:ea typeface="Helvetica Neue" panose="02000503000000020004" pitchFamily="2" charset="0"/>
              <a:cs typeface="Helvetica Neue" panose="02000503000000020004" pitchFamily="2" charset="0"/>
            </a:rPr>
          </a:br>
          <a:r>
            <a:rPr lang="en-US" sz="1400" b="0" i="0" kern="1200" dirty="0">
              <a:latin typeface="Helvetica Neue" panose="02000503000000020004" pitchFamily="2" charset="0"/>
              <a:ea typeface="Helvetica Neue" panose="02000503000000020004" pitchFamily="2" charset="0"/>
              <a:cs typeface="Helvetica Neue" panose="02000503000000020004" pitchFamily="2" charset="0"/>
            </a:rPr>
            <a:t>Position (X-axis): Represents the teams.</a:t>
          </a:r>
          <a:br>
            <a:rPr lang="en-US" sz="1400" b="0" i="0" kern="1200" dirty="0">
              <a:latin typeface="Helvetica Neue" panose="02000503000000020004" pitchFamily="2" charset="0"/>
              <a:ea typeface="Helvetica Neue" panose="02000503000000020004" pitchFamily="2" charset="0"/>
              <a:cs typeface="Helvetica Neue" panose="02000503000000020004" pitchFamily="2" charset="0"/>
            </a:rPr>
          </a:br>
          <a:r>
            <a:rPr lang="en-US" sz="1400" b="0" i="0" kern="1200" dirty="0">
              <a:latin typeface="Helvetica Neue" panose="02000503000000020004" pitchFamily="2" charset="0"/>
              <a:ea typeface="Helvetica Neue" panose="02000503000000020004" pitchFamily="2" charset="0"/>
              <a:cs typeface="Helvetica Neue" panose="02000503000000020004" pitchFamily="2" charset="0"/>
            </a:rPr>
            <a:t>Position (Y-axis): Represents the number of wins.</a:t>
          </a:r>
          <a:br>
            <a:rPr lang="en-US" sz="1400" b="0" i="0" kern="1200" dirty="0">
              <a:latin typeface="Helvetica Neue" panose="02000503000000020004" pitchFamily="2" charset="0"/>
              <a:ea typeface="Helvetica Neue" panose="02000503000000020004" pitchFamily="2" charset="0"/>
              <a:cs typeface="Helvetica Neue" panose="02000503000000020004" pitchFamily="2" charset="0"/>
            </a:rPr>
          </a:br>
          <a:r>
            <a:rPr lang="en-US" sz="1400" b="0" i="0" kern="1200" dirty="0">
              <a:latin typeface="Helvetica Neue" panose="02000503000000020004" pitchFamily="2" charset="0"/>
              <a:ea typeface="Helvetica Neue" panose="02000503000000020004" pitchFamily="2" charset="0"/>
              <a:cs typeface="Helvetica Neue" panose="02000503000000020004" pitchFamily="2" charset="0"/>
            </a:rPr>
            <a:t>Length (Bars): Indicates the magnitude of wins for each team.</a:t>
          </a:r>
          <a:br>
            <a:rPr lang="en-US" sz="1400" b="0" i="0" kern="1200" dirty="0">
              <a:latin typeface="Helvetica Neue" panose="02000503000000020004" pitchFamily="2" charset="0"/>
              <a:ea typeface="Helvetica Neue" panose="02000503000000020004" pitchFamily="2" charset="0"/>
              <a:cs typeface="Helvetica Neue" panose="02000503000000020004" pitchFamily="2" charset="0"/>
            </a:rPr>
          </a:br>
          <a:r>
            <a:rPr lang="en-US" sz="1400" b="0" i="0" kern="1200" dirty="0">
              <a:latin typeface="Helvetica Neue" panose="02000503000000020004" pitchFamily="2" charset="0"/>
              <a:ea typeface="Helvetica Neue" panose="02000503000000020004" pitchFamily="2" charset="0"/>
              <a:cs typeface="Helvetica Neue" panose="02000503000000020004" pitchFamily="2" charset="0"/>
            </a:rPr>
            <a:t>Color (Bars): Could differentiate between different teams, although in this specific plot, all bars are the same color.</a:t>
          </a:r>
          <a:endParaRPr lang="en-US" sz="14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2005069" y="3110317"/>
        <a:ext cx="4944370" cy="17359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93F38-61D0-43B9-82FC-C8F931E42B6A}">
      <dsp:nvSpPr>
        <dsp:cNvPr id="0" name=""/>
        <dsp:cNvSpPr/>
      </dsp:nvSpPr>
      <dsp:spPr>
        <a:xfrm>
          <a:off x="0" y="940328"/>
          <a:ext cx="6949440" cy="17359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CC9779-F3CE-43BB-8AB8-D745EC294D07}">
      <dsp:nvSpPr>
        <dsp:cNvPr id="0" name=""/>
        <dsp:cNvSpPr/>
      </dsp:nvSpPr>
      <dsp:spPr>
        <a:xfrm>
          <a:off x="525137" y="1330926"/>
          <a:ext cx="954795" cy="9547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71F7AB-99F9-4EEB-BDB7-F806F29FFB98}">
      <dsp:nvSpPr>
        <dsp:cNvPr id="0" name=""/>
        <dsp:cNvSpPr/>
      </dsp:nvSpPr>
      <dsp:spPr>
        <a:xfrm>
          <a:off x="2005069" y="940328"/>
          <a:ext cx="4944370" cy="1735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726" tIns="183726" rIns="183726" bIns="183726" numCol="1" spcCol="1270" anchor="ctr" anchorCtr="0">
          <a:noAutofit/>
        </a:bodyPr>
        <a:lstStyle/>
        <a:p>
          <a:pPr marL="0" lvl="0" indent="0" algn="l" defTabSz="711200">
            <a:lnSpc>
              <a:spcPct val="90000"/>
            </a:lnSpc>
            <a:spcBef>
              <a:spcPct val="0"/>
            </a:spcBef>
            <a:spcAft>
              <a:spcPct val="35000"/>
            </a:spcAft>
            <a:buNone/>
          </a:pPr>
          <a:r>
            <a:rPr lang="en-US" sz="1600" b="1" i="0" kern="1200" dirty="0">
              <a:latin typeface="Helvetica Neue" panose="02000503000000020004" pitchFamily="2" charset="0"/>
              <a:ea typeface="Helvetica Neue" panose="02000503000000020004" pitchFamily="2" charset="0"/>
              <a:cs typeface="Helvetica Neue" panose="02000503000000020004" pitchFamily="2" charset="0"/>
            </a:rPr>
            <a:t>Marks:</a:t>
          </a:r>
          <a:br>
            <a:rPr lang="en-US" sz="1600" b="0" i="0" kern="1200" dirty="0">
              <a:latin typeface="Helvetica Neue" panose="02000503000000020004" pitchFamily="2" charset="0"/>
              <a:ea typeface="Helvetica Neue" panose="02000503000000020004" pitchFamily="2" charset="0"/>
              <a:cs typeface="Helvetica Neue" panose="02000503000000020004" pitchFamily="2" charset="0"/>
            </a:rPr>
          </a:br>
          <a:r>
            <a:rPr lang="en-US" sz="1600" b="0" i="0" kern="1200" dirty="0">
              <a:latin typeface="Helvetica Neue" panose="02000503000000020004" pitchFamily="2" charset="0"/>
              <a:ea typeface="Helvetica Neue" panose="02000503000000020004" pitchFamily="2" charset="0"/>
              <a:cs typeface="Helvetica Neue" panose="02000503000000020004" pitchFamily="2" charset="0"/>
            </a:rPr>
            <a:t>points along the line where data is plotted, The markers specified by marker='o' indicate each data point along the line. </a:t>
          </a:r>
          <a:endParaRPr lang="en-US" sz="16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2005069" y="940328"/>
        <a:ext cx="4944370" cy="1735991"/>
      </dsp:txXfrm>
    </dsp:sp>
    <dsp:sp modelId="{3A2D9E40-F394-4C26-BD05-F50340481908}">
      <dsp:nvSpPr>
        <dsp:cNvPr id="0" name=""/>
        <dsp:cNvSpPr/>
      </dsp:nvSpPr>
      <dsp:spPr>
        <a:xfrm>
          <a:off x="0" y="3110317"/>
          <a:ext cx="6949440" cy="17359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0C6C02-22DA-461C-8B58-BA9EBC1798F0}">
      <dsp:nvSpPr>
        <dsp:cNvPr id="0" name=""/>
        <dsp:cNvSpPr/>
      </dsp:nvSpPr>
      <dsp:spPr>
        <a:xfrm>
          <a:off x="525137" y="3500915"/>
          <a:ext cx="954795" cy="954795"/>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E31839-514F-49D2-91D2-8E5CC60870F8}">
      <dsp:nvSpPr>
        <dsp:cNvPr id="0" name=""/>
        <dsp:cNvSpPr/>
      </dsp:nvSpPr>
      <dsp:spPr>
        <a:xfrm>
          <a:off x="2005069" y="3110317"/>
          <a:ext cx="4944370" cy="1735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726" tIns="183726" rIns="183726" bIns="183726" numCol="1" spcCol="1270" anchor="ctr" anchorCtr="0">
          <a:noAutofit/>
        </a:bodyPr>
        <a:lstStyle/>
        <a:p>
          <a:pPr marL="0" lvl="0" indent="0" algn="l" defTabSz="711200">
            <a:lnSpc>
              <a:spcPct val="90000"/>
            </a:lnSpc>
            <a:spcBef>
              <a:spcPct val="0"/>
            </a:spcBef>
            <a:spcAft>
              <a:spcPct val="35000"/>
            </a:spcAft>
            <a:buNone/>
          </a:pPr>
          <a:r>
            <a:rPr lang="en-US" sz="1600" b="1" i="0" kern="1200" dirty="0">
              <a:latin typeface="Helvetica Neue" panose="02000503000000020004" pitchFamily="2" charset="0"/>
              <a:ea typeface="Helvetica Neue" panose="02000503000000020004" pitchFamily="2" charset="0"/>
              <a:cs typeface="Helvetica Neue" panose="02000503000000020004" pitchFamily="2" charset="0"/>
            </a:rPr>
            <a:t>Channels:</a:t>
          </a:r>
          <a:br>
            <a:rPr lang="en-US" sz="1600" b="0" i="0" kern="1200" dirty="0">
              <a:latin typeface="Helvetica Neue" panose="02000503000000020004" pitchFamily="2" charset="0"/>
              <a:ea typeface="Helvetica Neue" panose="02000503000000020004" pitchFamily="2" charset="0"/>
              <a:cs typeface="Helvetica Neue" panose="02000503000000020004" pitchFamily="2" charset="0"/>
            </a:rPr>
          </a:br>
          <a:r>
            <a:rPr lang="en-US" sz="1600" b="0" i="0" kern="1200" dirty="0">
              <a:latin typeface="Helvetica Neue" panose="02000503000000020004" pitchFamily="2" charset="0"/>
              <a:ea typeface="Helvetica Neue" panose="02000503000000020004" pitchFamily="2" charset="0"/>
              <a:cs typeface="Helvetica Neue" panose="02000503000000020004" pitchFamily="2" charset="0"/>
            </a:rPr>
            <a:t>Position (X-axis): Represents the seasons.</a:t>
          </a:r>
          <a:br>
            <a:rPr lang="en-US" sz="1600" b="0" i="0" kern="1200" dirty="0">
              <a:latin typeface="Helvetica Neue" panose="02000503000000020004" pitchFamily="2" charset="0"/>
              <a:ea typeface="Helvetica Neue" panose="02000503000000020004" pitchFamily="2" charset="0"/>
              <a:cs typeface="Helvetica Neue" panose="02000503000000020004" pitchFamily="2" charset="0"/>
            </a:rPr>
          </a:br>
          <a:r>
            <a:rPr lang="en-US" sz="1600" b="0" i="0" kern="1200" dirty="0">
              <a:latin typeface="Helvetica Neue" panose="02000503000000020004" pitchFamily="2" charset="0"/>
              <a:ea typeface="Helvetica Neue" panose="02000503000000020004" pitchFamily="2" charset="0"/>
              <a:cs typeface="Helvetica Neue" panose="02000503000000020004" pitchFamily="2" charset="0"/>
            </a:rPr>
            <a:t>Position (Y-axis): Represents the average run rate for each season.</a:t>
          </a:r>
          <a:br>
            <a:rPr lang="en-US" sz="1600" b="0" i="0" kern="1200" dirty="0">
              <a:latin typeface="Helvetica Neue" panose="02000503000000020004" pitchFamily="2" charset="0"/>
              <a:ea typeface="Helvetica Neue" panose="02000503000000020004" pitchFamily="2" charset="0"/>
              <a:cs typeface="Helvetica Neue" panose="02000503000000020004" pitchFamily="2" charset="0"/>
            </a:rPr>
          </a:br>
          <a:r>
            <a:rPr lang="en-US" sz="1600" b="0" i="0" kern="1200" dirty="0">
              <a:latin typeface="Helvetica Neue" panose="02000503000000020004" pitchFamily="2" charset="0"/>
              <a:ea typeface="Helvetica Neue" panose="02000503000000020004" pitchFamily="2" charset="0"/>
              <a:cs typeface="Helvetica Neue" panose="02000503000000020004" pitchFamily="2" charset="0"/>
            </a:rPr>
            <a:t>Color (Line): The color of the line represents the data series (average run rate).</a:t>
          </a:r>
          <a:endParaRPr lang="en-US" sz="16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2005069" y="3110317"/>
        <a:ext cx="4944370" cy="17359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DCA05-7AFF-9246-B73C-103C49093B34}">
      <dsp:nvSpPr>
        <dsp:cNvPr id="0" name=""/>
        <dsp:cNvSpPr/>
      </dsp:nvSpPr>
      <dsp:spPr>
        <a:xfrm>
          <a:off x="0" y="48643"/>
          <a:ext cx="6949440" cy="137913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u="sng" kern="1200" dirty="0">
              <a:latin typeface="Helvetica Neue" panose="02000503000000020004" pitchFamily="2" charset="0"/>
              <a:ea typeface="Helvetica Neue" panose="02000503000000020004" pitchFamily="2" charset="0"/>
              <a:cs typeface="Helvetica Neue" panose="02000503000000020004" pitchFamily="2" charset="0"/>
            </a:rPr>
            <a:t>Stacked area chart</a:t>
          </a:r>
          <a:endParaRPr lang="en-US" sz="2000" u="sng"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67324" y="115967"/>
        <a:ext cx="6814792" cy="1244489"/>
      </dsp:txXfrm>
    </dsp:sp>
    <dsp:sp modelId="{D5F63BC9-0E9E-9E4F-8A7D-D3A85170351F}">
      <dsp:nvSpPr>
        <dsp:cNvPr id="0" name=""/>
        <dsp:cNvSpPr/>
      </dsp:nvSpPr>
      <dsp:spPr>
        <a:xfrm>
          <a:off x="0" y="1485381"/>
          <a:ext cx="6949440" cy="1379137"/>
        </a:xfrm>
        <a:prstGeom prst="roundRect">
          <a:avLst/>
        </a:prstGeom>
        <a:solidFill>
          <a:schemeClr val="accent2">
            <a:hueOff val="-347110"/>
            <a:satOff val="-7210"/>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latin typeface="Helvetica Neue" panose="02000503000000020004" pitchFamily="2" charset="0"/>
              <a:ea typeface="Helvetica Neue" panose="02000503000000020004" pitchFamily="2" charset="0"/>
              <a:cs typeface="Helvetica Neue" panose="02000503000000020004" pitchFamily="2" charset="0"/>
            </a:rPr>
            <a:t>Stacked Area Graphs work in the same way as simple Area Graphs do, except for the use of multiple data series that start each point from the point left by the previous data series.</a:t>
          </a:r>
          <a:endParaRPr lang="en-US" sz="20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67324" y="1552705"/>
        <a:ext cx="6814792" cy="1244489"/>
      </dsp:txXfrm>
    </dsp:sp>
    <dsp:sp modelId="{D5DCE481-9207-174D-961A-5C07B7807CA4}">
      <dsp:nvSpPr>
        <dsp:cNvPr id="0" name=""/>
        <dsp:cNvSpPr/>
      </dsp:nvSpPr>
      <dsp:spPr>
        <a:xfrm>
          <a:off x="0" y="2922118"/>
          <a:ext cx="6949440" cy="1379137"/>
        </a:xfrm>
        <a:prstGeom prst="roundRect">
          <a:avLst/>
        </a:prstGeom>
        <a:solidFill>
          <a:schemeClr val="accent2">
            <a:hueOff val="-694219"/>
            <a:satOff val="-14421"/>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u="sng" kern="1200" dirty="0">
              <a:latin typeface="Helvetica Neue" panose="02000503000000020004" pitchFamily="2" charset="0"/>
              <a:ea typeface="Helvetica Neue" panose="02000503000000020004" pitchFamily="2" charset="0"/>
              <a:cs typeface="Helvetica Neue" panose="02000503000000020004" pitchFamily="2" charset="0"/>
            </a:rPr>
            <a:t>When to use it ?</a:t>
          </a:r>
          <a:endParaRPr lang="en-US" sz="2000" u="sng"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67324" y="2989442"/>
        <a:ext cx="6814792" cy="1244489"/>
      </dsp:txXfrm>
    </dsp:sp>
    <dsp:sp modelId="{552739C9-AC5B-DE42-986E-784D9D009807}">
      <dsp:nvSpPr>
        <dsp:cNvPr id="0" name=""/>
        <dsp:cNvSpPr/>
      </dsp:nvSpPr>
      <dsp:spPr>
        <a:xfrm>
          <a:off x="0" y="4358856"/>
          <a:ext cx="6949440" cy="1379137"/>
        </a:xfrm>
        <a:prstGeom prst="roundRect">
          <a:avLst/>
        </a:prstGeom>
        <a:solidFill>
          <a:schemeClr val="accent2">
            <a:hueOff val="-1041329"/>
            <a:satOff val="-21631"/>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latin typeface="Helvetica Neue" panose="02000503000000020004" pitchFamily="2" charset="0"/>
              <a:ea typeface="Helvetica Neue" panose="02000503000000020004" pitchFamily="2" charset="0"/>
              <a:cs typeface="Helvetica Neue" panose="02000503000000020004" pitchFamily="2" charset="0"/>
            </a:rPr>
            <a:t>Represent cumulated totals using numbers or percentages over time. Visualize part-to-whole relationships, helping show how each category contributes to the cumulative total.</a:t>
          </a:r>
          <a:endParaRPr lang="en-US" sz="20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67324" y="4426180"/>
        <a:ext cx="6814792" cy="12444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66028-FAC2-4650-916F-BF0CC888FF0B}">
      <dsp:nvSpPr>
        <dsp:cNvPr id="0" name=""/>
        <dsp:cNvSpPr/>
      </dsp:nvSpPr>
      <dsp:spPr>
        <a:xfrm>
          <a:off x="0" y="940328"/>
          <a:ext cx="6949440" cy="17359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21D28A-5030-4143-9D50-7D68D419C22F}">
      <dsp:nvSpPr>
        <dsp:cNvPr id="0" name=""/>
        <dsp:cNvSpPr/>
      </dsp:nvSpPr>
      <dsp:spPr>
        <a:xfrm>
          <a:off x="525137" y="1330926"/>
          <a:ext cx="954795" cy="954795"/>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40228D-EAA0-4F0B-8B58-35A3766BA136}">
      <dsp:nvSpPr>
        <dsp:cNvPr id="0" name=""/>
        <dsp:cNvSpPr/>
      </dsp:nvSpPr>
      <dsp:spPr>
        <a:xfrm>
          <a:off x="2005069" y="940328"/>
          <a:ext cx="4944370" cy="1735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726" tIns="183726" rIns="183726" bIns="183726" numCol="1" spcCol="1270" anchor="ctr" anchorCtr="0">
          <a:noAutofit/>
        </a:bodyPr>
        <a:lstStyle/>
        <a:p>
          <a:pPr marL="0" lvl="0" indent="0" algn="l" defTabSz="711200">
            <a:lnSpc>
              <a:spcPct val="90000"/>
            </a:lnSpc>
            <a:spcBef>
              <a:spcPct val="0"/>
            </a:spcBef>
            <a:spcAft>
              <a:spcPct val="35000"/>
            </a:spcAft>
            <a:buNone/>
          </a:pPr>
          <a:r>
            <a:rPr lang="en-US" sz="1600" b="1" i="0" kern="1200" dirty="0">
              <a:latin typeface="Helvetica Neue" panose="02000503000000020004" pitchFamily="2" charset="0"/>
              <a:ea typeface="Helvetica Neue" panose="02000503000000020004" pitchFamily="2" charset="0"/>
              <a:cs typeface="Helvetica Neue" panose="02000503000000020004" pitchFamily="2" charset="0"/>
            </a:rPr>
            <a:t>Marks:</a:t>
          </a:r>
          <a:br>
            <a:rPr lang="en-US" sz="1600" b="0" i="0" kern="1200" dirty="0">
              <a:latin typeface="Helvetica Neue" panose="02000503000000020004" pitchFamily="2" charset="0"/>
              <a:ea typeface="Helvetica Neue" panose="02000503000000020004" pitchFamily="2" charset="0"/>
              <a:cs typeface="Helvetica Neue" panose="02000503000000020004" pitchFamily="2" charset="0"/>
            </a:rPr>
          </a:br>
          <a:r>
            <a:rPr lang="en-US" sz="1600" b="0" i="0" kern="1200" dirty="0">
              <a:latin typeface="Helvetica Neue" panose="02000503000000020004" pitchFamily="2" charset="0"/>
              <a:ea typeface="Helvetica Neue" panose="02000503000000020004" pitchFamily="2" charset="0"/>
              <a:cs typeface="Helvetica Neue" panose="02000503000000020004" pitchFamily="2" charset="0"/>
            </a:rPr>
            <a:t>Filled areas represent the total runs scored by each team. </a:t>
          </a:r>
          <a:endParaRPr lang="en-US" sz="16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2005069" y="940328"/>
        <a:ext cx="4944370" cy="1735991"/>
      </dsp:txXfrm>
    </dsp:sp>
    <dsp:sp modelId="{CF65E27E-AE19-44AC-83D3-0F6D3E7C5457}">
      <dsp:nvSpPr>
        <dsp:cNvPr id="0" name=""/>
        <dsp:cNvSpPr/>
      </dsp:nvSpPr>
      <dsp:spPr>
        <a:xfrm>
          <a:off x="0" y="3006140"/>
          <a:ext cx="6949440" cy="17359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F2BB42-D773-405A-A5DE-681581559DA0}">
      <dsp:nvSpPr>
        <dsp:cNvPr id="0" name=""/>
        <dsp:cNvSpPr/>
      </dsp:nvSpPr>
      <dsp:spPr>
        <a:xfrm>
          <a:off x="525137" y="3500915"/>
          <a:ext cx="954795" cy="954795"/>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FE2232-763C-4594-877C-74777B3928C5}">
      <dsp:nvSpPr>
        <dsp:cNvPr id="0" name=""/>
        <dsp:cNvSpPr/>
      </dsp:nvSpPr>
      <dsp:spPr>
        <a:xfrm>
          <a:off x="2005069" y="3110317"/>
          <a:ext cx="4944370" cy="1735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726" tIns="183726" rIns="183726" bIns="183726" numCol="1" spcCol="1270" anchor="ctr" anchorCtr="0">
          <a:noAutofit/>
        </a:bodyPr>
        <a:lstStyle/>
        <a:p>
          <a:pPr marL="0" lvl="0" indent="0" algn="l" defTabSz="711200">
            <a:lnSpc>
              <a:spcPct val="90000"/>
            </a:lnSpc>
            <a:spcBef>
              <a:spcPct val="0"/>
            </a:spcBef>
            <a:spcAft>
              <a:spcPct val="35000"/>
            </a:spcAft>
            <a:buNone/>
          </a:pPr>
          <a:r>
            <a:rPr lang="en-US" sz="1600" b="1" i="0" kern="1200" dirty="0">
              <a:latin typeface="Helvetica Neue" panose="02000503000000020004" pitchFamily="2" charset="0"/>
              <a:ea typeface="Helvetica Neue" panose="02000503000000020004" pitchFamily="2" charset="0"/>
              <a:cs typeface="Helvetica Neue" panose="02000503000000020004" pitchFamily="2" charset="0"/>
            </a:rPr>
            <a:t>Channels:</a:t>
          </a:r>
          <a:br>
            <a:rPr lang="en-US" sz="1600" b="0" i="0" kern="1200" dirty="0">
              <a:latin typeface="Helvetica Neue" panose="02000503000000020004" pitchFamily="2" charset="0"/>
              <a:ea typeface="Helvetica Neue" panose="02000503000000020004" pitchFamily="2" charset="0"/>
              <a:cs typeface="Helvetica Neue" panose="02000503000000020004" pitchFamily="2" charset="0"/>
            </a:rPr>
          </a:br>
          <a:r>
            <a:rPr lang="en-US" sz="1600" b="0" i="0" kern="1200" dirty="0">
              <a:latin typeface="Helvetica Neue" panose="02000503000000020004" pitchFamily="2" charset="0"/>
              <a:ea typeface="Helvetica Neue" panose="02000503000000020004" pitchFamily="2" charset="0"/>
              <a:cs typeface="Helvetica Neue" panose="02000503000000020004" pitchFamily="2" charset="0"/>
            </a:rPr>
            <a:t>Position (X-axis): Represents the seasons.</a:t>
          </a:r>
          <a:br>
            <a:rPr lang="en-US" sz="1600" b="0" i="0" kern="1200" dirty="0">
              <a:latin typeface="Helvetica Neue" panose="02000503000000020004" pitchFamily="2" charset="0"/>
              <a:ea typeface="Helvetica Neue" panose="02000503000000020004" pitchFamily="2" charset="0"/>
              <a:cs typeface="Helvetica Neue" panose="02000503000000020004" pitchFamily="2" charset="0"/>
            </a:rPr>
          </a:br>
          <a:r>
            <a:rPr lang="en-US" sz="1600" b="0" i="0" kern="1200" dirty="0">
              <a:latin typeface="Helvetica Neue" panose="02000503000000020004" pitchFamily="2" charset="0"/>
              <a:ea typeface="Helvetica Neue" panose="02000503000000020004" pitchFamily="2" charset="0"/>
              <a:cs typeface="Helvetica Neue" panose="02000503000000020004" pitchFamily="2" charset="0"/>
            </a:rPr>
            <a:t>Position (Y-axis): Represents the total runs scored.</a:t>
          </a:r>
          <a:br>
            <a:rPr lang="en-US" sz="1600" b="0" i="0" kern="1200" dirty="0">
              <a:latin typeface="Helvetica Neue" panose="02000503000000020004" pitchFamily="2" charset="0"/>
              <a:ea typeface="Helvetica Neue" panose="02000503000000020004" pitchFamily="2" charset="0"/>
              <a:cs typeface="Helvetica Neue" panose="02000503000000020004" pitchFamily="2" charset="0"/>
            </a:rPr>
          </a:br>
          <a:r>
            <a:rPr lang="en-US" sz="1600" b="0" i="0" kern="1200" dirty="0">
              <a:latin typeface="Helvetica Neue" panose="02000503000000020004" pitchFamily="2" charset="0"/>
              <a:ea typeface="Helvetica Neue" panose="02000503000000020004" pitchFamily="2" charset="0"/>
              <a:cs typeface="Helvetica Neue" panose="02000503000000020004" pitchFamily="2" charset="0"/>
            </a:rPr>
            <a:t>Color (Areas): Differentiates between teams. Each team's area is filled with a different color</a:t>
          </a:r>
          <a:r>
            <a:rPr lang="en-US" sz="1600" b="0" i="0" kern="1200" dirty="0"/>
            <a:t>.</a:t>
          </a:r>
          <a:endParaRPr lang="en-US" sz="1600" kern="1200" dirty="0"/>
        </a:p>
      </dsp:txBody>
      <dsp:txXfrm>
        <a:off x="2005069" y="3110317"/>
        <a:ext cx="4944370" cy="173599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7BC8E-7C48-CF45-81FD-1F75B57A0705}">
      <dsp:nvSpPr>
        <dsp:cNvPr id="0" name=""/>
        <dsp:cNvSpPr/>
      </dsp:nvSpPr>
      <dsp:spPr>
        <a:xfrm>
          <a:off x="581401" y="0"/>
          <a:ext cx="5786637" cy="5786637"/>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10942F-55C9-C943-AD13-B09B53BE8C07}">
      <dsp:nvSpPr>
        <dsp:cNvPr id="0" name=""/>
        <dsp:cNvSpPr/>
      </dsp:nvSpPr>
      <dsp:spPr>
        <a:xfrm>
          <a:off x="1131132" y="549730"/>
          <a:ext cx="2256788" cy="225678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u="sng" kern="1200" dirty="0">
              <a:latin typeface="Helvetica Neue" panose="02000503000000020004" pitchFamily="2" charset="0"/>
              <a:ea typeface="Helvetica Neue" panose="02000503000000020004" pitchFamily="2" charset="0"/>
              <a:cs typeface="Helvetica Neue" panose="02000503000000020004" pitchFamily="2" charset="0"/>
            </a:rPr>
            <a:t>Stacked bar chart</a:t>
          </a:r>
          <a:endParaRPr lang="en-US" sz="1800" u="sng"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1241299" y="659897"/>
        <a:ext cx="2036454" cy="2036454"/>
      </dsp:txXfrm>
    </dsp:sp>
    <dsp:sp modelId="{52CE748F-B554-7045-8896-F61C246BAF70}">
      <dsp:nvSpPr>
        <dsp:cNvPr id="0" name=""/>
        <dsp:cNvSpPr/>
      </dsp:nvSpPr>
      <dsp:spPr>
        <a:xfrm>
          <a:off x="3561519" y="549730"/>
          <a:ext cx="2256788" cy="2256788"/>
        </a:xfrm>
        <a:prstGeom prst="roundRect">
          <a:avLst/>
        </a:prstGeom>
        <a:solidFill>
          <a:schemeClr val="accent2">
            <a:hueOff val="-347110"/>
            <a:satOff val="-7210"/>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Helvetica Neue" panose="02000503000000020004" pitchFamily="2" charset="0"/>
              <a:ea typeface="Helvetica Neue" panose="02000503000000020004" pitchFamily="2" charset="0"/>
              <a:cs typeface="Helvetica Neue" panose="02000503000000020004" pitchFamily="2" charset="0"/>
            </a:rPr>
            <a:t>Alternatively, a stacked bar chart could be used. The stacked bar chart stacks bars that represent different groups on top of each other. The height of the resulting bar shows the combined result of the groups.</a:t>
          </a:r>
          <a:endParaRPr lang="en-US" sz="14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3671686" y="659897"/>
        <a:ext cx="2036454" cy="2036454"/>
      </dsp:txXfrm>
    </dsp:sp>
    <dsp:sp modelId="{5F6CE34B-7634-574B-80E3-7CD0DC761A4F}">
      <dsp:nvSpPr>
        <dsp:cNvPr id="0" name=""/>
        <dsp:cNvSpPr/>
      </dsp:nvSpPr>
      <dsp:spPr>
        <a:xfrm>
          <a:off x="1131132" y="2980118"/>
          <a:ext cx="2256788" cy="2256788"/>
        </a:xfrm>
        <a:prstGeom prst="roundRect">
          <a:avLst/>
        </a:prstGeom>
        <a:solidFill>
          <a:schemeClr val="accent2">
            <a:hueOff val="-694219"/>
            <a:satOff val="-14421"/>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u="sng" kern="1200" dirty="0">
              <a:latin typeface="Helvetica Neue" panose="02000503000000020004" pitchFamily="2" charset="0"/>
              <a:ea typeface="Helvetica Neue" panose="02000503000000020004" pitchFamily="2" charset="0"/>
              <a:cs typeface="Helvetica Neue" panose="02000503000000020004" pitchFamily="2" charset="0"/>
            </a:rPr>
            <a:t>When to use it ?</a:t>
          </a:r>
          <a:endParaRPr lang="en-US" sz="1800" u="sng"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1241299" y="3090285"/>
        <a:ext cx="2036454" cy="2036454"/>
      </dsp:txXfrm>
    </dsp:sp>
    <dsp:sp modelId="{488F78C7-B885-294C-9C26-01650BAB063B}">
      <dsp:nvSpPr>
        <dsp:cNvPr id="0" name=""/>
        <dsp:cNvSpPr/>
      </dsp:nvSpPr>
      <dsp:spPr>
        <a:xfrm>
          <a:off x="3561519" y="2980118"/>
          <a:ext cx="2256788" cy="2256788"/>
        </a:xfrm>
        <a:prstGeom prst="roundRect">
          <a:avLst/>
        </a:prstGeom>
        <a:solidFill>
          <a:schemeClr val="accent2">
            <a:hueOff val="-1041329"/>
            <a:satOff val="-21631"/>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Helvetica Neue" panose="02000503000000020004" pitchFamily="2" charset="0"/>
              <a:ea typeface="Helvetica Neue" panose="02000503000000020004" pitchFamily="2" charset="0"/>
              <a:cs typeface="Helvetica Neue" panose="02000503000000020004" pitchFamily="2" charset="0"/>
            </a:rPr>
            <a:t>To compare the totals and one part of the totals. If the total of your parts is crucial, stacked column chart can work well for dates.</a:t>
          </a:r>
          <a:endParaRPr lang="en-US" sz="14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3671686" y="3090285"/>
        <a:ext cx="2036454" cy="20364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66028-FAC2-4650-916F-BF0CC888FF0B}">
      <dsp:nvSpPr>
        <dsp:cNvPr id="0" name=""/>
        <dsp:cNvSpPr/>
      </dsp:nvSpPr>
      <dsp:spPr>
        <a:xfrm>
          <a:off x="0" y="398832"/>
          <a:ext cx="6949440" cy="22242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21D28A-5030-4143-9D50-7D68D419C22F}">
      <dsp:nvSpPr>
        <dsp:cNvPr id="0" name=""/>
        <dsp:cNvSpPr/>
      </dsp:nvSpPr>
      <dsp:spPr>
        <a:xfrm>
          <a:off x="672832" y="952534"/>
          <a:ext cx="1223331" cy="1223331"/>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40228D-EAA0-4F0B-8B58-35A3766BA136}">
      <dsp:nvSpPr>
        <dsp:cNvPr id="0" name=""/>
        <dsp:cNvSpPr/>
      </dsp:nvSpPr>
      <dsp:spPr>
        <a:xfrm>
          <a:off x="2568995" y="452081"/>
          <a:ext cx="4380444" cy="2224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399" tIns="235399" rIns="235399" bIns="235399" numCol="1" spcCol="1270" anchor="ctr" anchorCtr="0">
          <a:noAutofit/>
        </a:bodyPr>
        <a:lstStyle/>
        <a:p>
          <a:pPr marL="0" lvl="0" indent="0" algn="l" defTabSz="711200">
            <a:lnSpc>
              <a:spcPct val="90000"/>
            </a:lnSpc>
            <a:spcBef>
              <a:spcPct val="0"/>
            </a:spcBef>
            <a:spcAft>
              <a:spcPct val="35000"/>
            </a:spcAft>
            <a:buNone/>
          </a:pPr>
          <a:r>
            <a:rPr lang="en-US" sz="1600" b="1" i="0" u="none" strike="noStrike" kern="1200" dirty="0">
              <a:solidFill>
                <a:srgbClr val="000000"/>
              </a:solidFill>
              <a:effectLst/>
              <a:latin typeface="Helvetica Neue" panose="02000503000000020004" pitchFamily="2" charset="0"/>
            </a:rPr>
            <a:t>Marks:</a:t>
          </a:r>
          <a:br>
            <a:rPr lang="en-US" sz="1600" b="0" i="0" u="none" strike="noStrike" kern="1200" dirty="0">
              <a:solidFill>
                <a:srgbClr val="000000"/>
              </a:solidFill>
              <a:effectLst/>
              <a:latin typeface="Helvetica Neue" panose="02000503000000020004" pitchFamily="2" charset="0"/>
            </a:rPr>
          </a:br>
          <a:r>
            <a:rPr lang="en-US" sz="1600" b="0" i="0" u="none" strike="noStrike" kern="1200" dirty="0">
              <a:solidFill>
                <a:srgbClr val="000000"/>
              </a:solidFill>
              <a:effectLst/>
              <a:latin typeface="Helvetica Neue" panose="02000503000000020004" pitchFamily="2" charset="0"/>
            </a:rPr>
            <a:t>Rectangular bars represent each category (venue).</a:t>
          </a:r>
          <a:br>
            <a:rPr lang="en-US" sz="1600" b="0" i="0" u="none" strike="noStrike" kern="1200" dirty="0">
              <a:solidFill>
                <a:srgbClr val="000000"/>
              </a:solidFill>
              <a:effectLst/>
              <a:latin typeface="Helvetica Neue" panose="02000503000000020004" pitchFamily="2" charset="0"/>
            </a:rPr>
          </a:br>
          <a:r>
            <a:rPr lang="en-US" sz="1600" b="0" i="0" u="none" strike="noStrike" kern="1200" dirty="0">
              <a:solidFill>
                <a:srgbClr val="000000"/>
              </a:solidFill>
              <a:effectLst/>
              <a:latin typeface="Helvetica Neue" panose="02000503000000020004" pitchFamily="2" charset="0"/>
            </a:rPr>
            <a:t>Different segments within each bar represent different categories (winners). </a:t>
          </a:r>
          <a:endParaRPr lang="en-US" sz="1600" kern="1200" dirty="0"/>
        </a:p>
      </dsp:txBody>
      <dsp:txXfrm>
        <a:off x="2568995" y="452081"/>
        <a:ext cx="4380444" cy="2224238"/>
      </dsp:txXfrm>
    </dsp:sp>
    <dsp:sp modelId="{CF65E27E-AE19-44AC-83D3-0F6D3E7C5457}">
      <dsp:nvSpPr>
        <dsp:cNvPr id="0" name=""/>
        <dsp:cNvSpPr/>
      </dsp:nvSpPr>
      <dsp:spPr>
        <a:xfrm>
          <a:off x="0" y="3110317"/>
          <a:ext cx="6949440" cy="22242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F2BB42-D773-405A-A5DE-681581559DA0}">
      <dsp:nvSpPr>
        <dsp:cNvPr id="0" name=""/>
        <dsp:cNvSpPr/>
      </dsp:nvSpPr>
      <dsp:spPr>
        <a:xfrm>
          <a:off x="672832" y="3610771"/>
          <a:ext cx="1223331" cy="1223331"/>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FE2232-763C-4594-877C-74777B3928C5}">
      <dsp:nvSpPr>
        <dsp:cNvPr id="0" name=""/>
        <dsp:cNvSpPr/>
      </dsp:nvSpPr>
      <dsp:spPr>
        <a:xfrm>
          <a:off x="2568995" y="3110317"/>
          <a:ext cx="4380444" cy="2224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399" tIns="235399" rIns="235399" bIns="235399" numCol="1" spcCol="1270" anchor="ctr" anchorCtr="0">
          <a:noAutofit/>
        </a:bodyPr>
        <a:lstStyle/>
        <a:p>
          <a:pPr marL="0" lvl="0" indent="0" algn="l" defTabSz="711200">
            <a:lnSpc>
              <a:spcPct val="90000"/>
            </a:lnSpc>
            <a:spcBef>
              <a:spcPct val="0"/>
            </a:spcBef>
            <a:spcAft>
              <a:spcPct val="35000"/>
            </a:spcAft>
            <a:buNone/>
          </a:pPr>
          <a:r>
            <a:rPr lang="en-US" sz="1600" b="1" i="0" kern="1200" dirty="0">
              <a:latin typeface="Helvetica Neue" panose="02000503000000020004" pitchFamily="2" charset="0"/>
              <a:ea typeface="Helvetica Neue" panose="02000503000000020004" pitchFamily="2" charset="0"/>
              <a:cs typeface="Helvetica Neue" panose="02000503000000020004" pitchFamily="2" charset="0"/>
            </a:rPr>
            <a:t>Channels:</a:t>
          </a:r>
          <a:br>
            <a:rPr lang="en-US" sz="1600" b="0" i="0" kern="1200" dirty="0">
              <a:latin typeface="Helvetica Neue" panose="02000503000000020004" pitchFamily="2" charset="0"/>
              <a:ea typeface="Helvetica Neue" panose="02000503000000020004" pitchFamily="2" charset="0"/>
              <a:cs typeface="Helvetica Neue" panose="02000503000000020004" pitchFamily="2" charset="0"/>
            </a:rPr>
          </a:br>
          <a:r>
            <a:rPr lang="en-US" sz="1600" b="0" i="0" u="none" strike="noStrike" kern="12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Position (X-axis): Represents the venues where matches were played.</a:t>
          </a:r>
          <a:br>
            <a:rPr lang="en-US" sz="1600" b="0" i="0" u="none" strike="noStrike" kern="12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br>
          <a:r>
            <a:rPr lang="en-US" sz="1600" b="0" i="0" u="none" strike="noStrike" kern="12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Position (Y-axis): Represents the number of matches played.</a:t>
          </a:r>
          <a:br>
            <a:rPr lang="en-US" sz="1600" b="0" i="0" u="none" strike="noStrike" kern="12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br>
          <a:r>
            <a:rPr lang="en-US" sz="1600" b="0" i="0" u="none" strike="noStrike" kern="12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Color (Segments): Differentiates between winners. Each segment of the bar is colored according to the winning team.</a:t>
          </a:r>
          <a:endParaRPr lang="en-US" sz="16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2568995" y="3110317"/>
        <a:ext cx="4380444" cy="222423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BC49CF-244D-4C4A-86CB-65E8D13BD0D3}">
      <dsp:nvSpPr>
        <dsp:cNvPr id="0" name=""/>
        <dsp:cNvSpPr/>
      </dsp:nvSpPr>
      <dsp:spPr>
        <a:xfrm>
          <a:off x="1389887" y="2670"/>
          <a:ext cx="5559552" cy="138308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871" tIns="351304" rIns="107871" bIns="351304" numCol="1" spcCol="1270" anchor="ctr" anchorCtr="0">
          <a:noAutofit/>
        </a:bodyPr>
        <a:lstStyle/>
        <a:p>
          <a:pPr marL="0" lvl="0" indent="0" algn="l" defTabSz="622300">
            <a:lnSpc>
              <a:spcPct val="90000"/>
            </a:lnSpc>
            <a:spcBef>
              <a:spcPct val="0"/>
            </a:spcBef>
            <a:spcAft>
              <a:spcPct val="35000"/>
            </a:spcAft>
            <a:buNone/>
          </a:pPr>
          <a:r>
            <a:rPr lang="en-US" sz="1400" b="0" i="0" kern="1200" dirty="0">
              <a:latin typeface="Helvetica Neue" panose="02000503000000020004" pitchFamily="2" charset="0"/>
              <a:ea typeface="Helvetica Neue" panose="02000503000000020004" pitchFamily="2" charset="0"/>
              <a:cs typeface="Helvetica Neue" panose="02000503000000020004" pitchFamily="2" charset="0"/>
            </a:rPr>
            <a:t>Mumbai Indians emerge as the most successful team with the highest number of wins.</a:t>
          </a:r>
          <a:endParaRPr lang="en-US" sz="1400" kern="1200"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gn="l" defTabSz="622300">
            <a:lnSpc>
              <a:spcPct val="90000"/>
            </a:lnSpc>
            <a:spcBef>
              <a:spcPct val="0"/>
            </a:spcBef>
            <a:spcAft>
              <a:spcPct val="35000"/>
            </a:spcAft>
            <a:buNone/>
          </a:pPr>
          <a:r>
            <a:rPr lang="en-US" sz="1400" b="0" i="0" kern="1200" dirty="0">
              <a:latin typeface="Helvetica Neue" panose="02000503000000020004" pitchFamily="2" charset="0"/>
              <a:ea typeface="Helvetica Neue" panose="02000503000000020004" pitchFamily="2" charset="0"/>
              <a:cs typeface="Helvetica Neue" panose="02000503000000020004" pitchFamily="2" charset="0"/>
            </a:rPr>
            <a:t>Chennai Super Kings and Kolkata Knight Riders closely follow in the rankings.</a:t>
          </a:r>
          <a:endParaRPr lang="en-US" sz="14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1389887" y="2670"/>
        <a:ext cx="5559552" cy="1383085"/>
      </dsp:txXfrm>
    </dsp:sp>
    <dsp:sp modelId="{2618158C-B72F-994A-B589-39A2D0EA73EF}">
      <dsp:nvSpPr>
        <dsp:cNvPr id="0" name=""/>
        <dsp:cNvSpPr/>
      </dsp:nvSpPr>
      <dsp:spPr>
        <a:xfrm>
          <a:off x="0" y="2670"/>
          <a:ext cx="1389888" cy="138308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548" tIns="136618" rIns="73548" bIns="136618"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Helvetica Neue" panose="02000503000000020004" pitchFamily="2" charset="0"/>
              <a:ea typeface="Helvetica Neue" panose="02000503000000020004" pitchFamily="2" charset="0"/>
              <a:cs typeface="Helvetica Neue" panose="02000503000000020004" pitchFamily="2" charset="0"/>
            </a:rPr>
            <a:t>Team Performance:</a:t>
          </a:r>
          <a:endParaRPr lang="en-US" sz="16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0" y="2670"/>
        <a:ext cx="1389888" cy="1383085"/>
      </dsp:txXfrm>
    </dsp:sp>
    <dsp:sp modelId="{4C4F38C7-E67C-4248-A22D-3551B7B21A33}">
      <dsp:nvSpPr>
        <dsp:cNvPr id="0" name=""/>
        <dsp:cNvSpPr/>
      </dsp:nvSpPr>
      <dsp:spPr>
        <a:xfrm>
          <a:off x="1389888" y="1468740"/>
          <a:ext cx="5559552" cy="1383085"/>
        </a:xfrm>
        <a:prstGeom prst="rect">
          <a:avLst/>
        </a:prstGeom>
        <a:solidFill>
          <a:schemeClr val="accent2">
            <a:tint val="40000"/>
            <a:alpha val="90000"/>
            <a:hueOff val="-278876"/>
            <a:satOff val="-10011"/>
            <a:lumOff val="-646"/>
            <a:alphaOff val="0"/>
          </a:schemeClr>
        </a:solidFill>
        <a:ln w="12700" cap="flat" cmpd="sng" algn="ctr">
          <a:solidFill>
            <a:schemeClr val="accent2">
              <a:tint val="40000"/>
              <a:alpha val="90000"/>
              <a:hueOff val="-278876"/>
              <a:satOff val="-10011"/>
              <a:lumOff val="-6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871" tIns="351304" rIns="107871" bIns="351304" numCol="1" spcCol="1270" anchor="ctr" anchorCtr="0">
          <a:noAutofit/>
        </a:bodyPr>
        <a:lstStyle/>
        <a:p>
          <a:pPr marL="0" lvl="0" indent="0" algn="l" defTabSz="622300">
            <a:lnSpc>
              <a:spcPct val="90000"/>
            </a:lnSpc>
            <a:spcBef>
              <a:spcPct val="0"/>
            </a:spcBef>
            <a:spcAft>
              <a:spcPct val="35000"/>
            </a:spcAft>
            <a:buNone/>
          </a:pPr>
          <a:r>
            <a:rPr lang="en-US" sz="1400" b="0" i="0" kern="1200" dirty="0"/>
            <a:t>Eden Gardens, Feroz Shah Kotla, and M Chinnaswamy Stadium are among the most popular venues, hosting numerous matches.</a:t>
          </a:r>
          <a:endParaRPr lang="en-US" sz="1400" kern="1200" dirty="0"/>
        </a:p>
      </dsp:txBody>
      <dsp:txXfrm>
        <a:off x="1389888" y="1468740"/>
        <a:ext cx="5559552" cy="1383085"/>
      </dsp:txXfrm>
    </dsp:sp>
    <dsp:sp modelId="{9898EC3B-27E8-B44A-A5F9-C488B736E7D2}">
      <dsp:nvSpPr>
        <dsp:cNvPr id="0" name=""/>
        <dsp:cNvSpPr/>
      </dsp:nvSpPr>
      <dsp:spPr>
        <a:xfrm>
          <a:off x="0" y="1468740"/>
          <a:ext cx="1389888" cy="1383085"/>
        </a:xfrm>
        <a:prstGeom prst="rect">
          <a:avLst/>
        </a:prstGeom>
        <a:solidFill>
          <a:schemeClr val="accent2">
            <a:hueOff val="-347110"/>
            <a:satOff val="-7210"/>
            <a:lumOff val="-1961"/>
            <a:alphaOff val="0"/>
          </a:schemeClr>
        </a:solidFill>
        <a:ln w="12700" cap="flat" cmpd="sng" algn="ctr">
          <a:solidFill>
            <a:schemeClr val="accent2">
              <a:hueOff val="-347110"/>
              <a:satOff val="-7210"/>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548" tIns="136618" rIns="73548" bIns="136618"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Helvetica Neue" panose="02000503000000020004" pitchFamily="2" charset="0"/>
              <a:ea typeface="Helvetica Neue" panose="02000503000000020004" pitchFamily="2" charset="0"/>
              <a:cs typeface="Helvetica Neue" panose="02000503000000020004" pitchFamily="2" charset="0"/>
            </a:rPr>
            <a:t>Venue Popularity:</a:t>
          </a:r>
          <a:endParaRPr lang="en-US" sz="16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0" y="1468740"/>
        <a:ext cx="1389888" cy="1383085"/>
      </dsp:txXfrm>
    </dsp:sp>
    <dsp:sp modelId="{21CC3A2D-2A86-D641-A459-7FB2BACD74F5}">
      <dsp:nvSpPr>
        <dsp:cNvPr id="0" name=""/>
        <dsp:cNvSpPr/>
      </dsp:nvSpPr>
      <dsp:spPr>
        <a:xfrm>
          <a:off x="1389888" y="2934811"/>
          <a:ext cx="5559552" cy="1383085"/>
        </a:xfrm>
        <a:prstGeom prst="rect">
          <a:avLst/>
        </a:prstGeom>
        <a:solidFill>
          <a:schemeClr val="accent2">
            <a:tint val="40000"/>
            <a:alpha val="90000"/>
            <a:hueOff val="-557753"/>
            <a:satOff val="-20023"/>
            <a:lumOff val="-1293"/>
            <a:alphaOff val="0"/>
          </a:schemeClr>
        </a:solidFill>
        <a:ln w="12700" cap="flat" cmpd="sng" algn="ctr">
          <a:solidFill>
            <a:schemeClr val="accent2">
              <a:tint val="40000"/>
              <a:alpha val="90000"/>
              <a:hueOff val="-557753"/>
              <a:satOff val="-20023"/>
              <a:lumOff val="-12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871" tIns="351304" rIns="107871" bIns="351304" numCol="1" spcCol="1270" anchor="ctr" anchorCtr="0">
          <a:noAutofit/>
        </a:bodyPr>
        <a:lstStyle/>
        <a:p>
          <a:pPr marL="0" lvl="0" indent="0" algn="l" defTabSz="622300">
            <a:lnSpc>
              <a:spcPct val="90000"/>
            </a:lnSpc>
            <a:spcBef>
              <a:spcPct val="0"/>
            </a:spcBef>
            <a:spcAft>
              <a:spcPct val="35000"/>
            </a:spcAft>
            <a:buNone/>
          </a:pPr>
          <a:r>
            <a:rPr lang="en-US" sz="1400" b="0" i="0" kern="1200" dirty="0"/>
            <a:t>Fluctuations in average run rates across seasons indicate evolving game dynamics and strategies.</a:t>
          </a:r>
          <a:endParaRPr lang="en-US" sz="1400" kern="1200" dirty="0"/>
        </a:p>
      </dsp:txBody>
      <dsp:txXfrm>
        <a:off x="1389888" y="2934811"/>
        <a:ext cx="5559552" cy="1383085"/>
      </dsp:txXfrm>
    </dsp:sp>
    <dsp:sp modelId="{12BE45B3-14A1-974E-B1EE-974F97858D28}">
      <dsp:nvSpPr>
        <dsp:cNvPr id="0" name=""/>
        <dsp:cNvSpPr/>
      </dsp:nvSpPr>
      <dsp:spPr>
        <a:xfrm>
          <a:off x="0" y="2934811"/>
          <a:ext cx="1389888" cy="1383085"/>
        </a:xfrm>
        <a:prstGeom prst="rect">
          <a:avLst/>
        </a:prstGeom>
        <a:solidFill>
          <a:schemeClr val="accent2">
            <a:hueOff val="-694219"/>
            <a:satOff val="-14421"/>
            <a:lumOff val="-3921"/>
            <a:alphaOff val="0"/>
          </a:schemeClr>
        </a:solidFill>
        <a:ln w="12700" cap="flat" cmpd="sng" algn="ctr">
          <a:solidFill>
            <a:schemeClr val="accent2">
              <a:hueOff val="-694219"/>
              <a:satOff val="-14421"/>
              <a:lumOff val="-39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548" tIns="136618" rIns="73548" bIns="136618"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Helvetica Neue" panose="02000503000000020004" pitchFamily="2" charset="0"/>
              <a:ea typeface="Helvetica Neue" panose="02000503000000020004" pitchFamily="2" charset="0"/>
              <a:cs typeface="Helvetica Neue" panose="02000503000000020004" pitchFamily="2" charset="0"/>
            </a:rPr>
            <a:t>Seasonal Trends:</a:t>
          </a:r>
          <a:endParaRPr lang="en-US" sz="16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0" y="2934811"/>
        <a:ext cx="1389888" cy="1383085"/>
      </dsp:txXfrm>
    </dsp:sp>
    <dsp:sp modelId="{770F11A6-B35C-E844-9F89-E62253323AFF}">
      <dsp:nvSpPr>
        <dsp:cNvPr id="0" name=""/>
        <dsp:cNvSpPr/>
      </dsp:nvSpPr>
      <dsp:spPr>
        <a:xfrm>
          <a:off x="1389888" y="4400881"/>
          <a:ext cx="5559552" cy="1383085"/>
        </a:xfrm>
        <a:prstGeom prst="rect">
          <a:avLst/>
        </a:prstGeom>
        <a:solidFill>
          <a:schemeClr val="accent2">
            <a:tint val="40000"/>
            <a:alpha val="90000"/>
            <a:hueOff val="-836629"/>
            <a:satOff val="-30034"/>
            <a:lumOff val="-1939"/>
            <a:alphaOff val="0"/>
          </a:schemeClr>
        </a:solidFill>
        <a:ln w="12700" cap="flat" cmpd="sng" algn="ctr">
          <a:solidFill>
            <a:schemeClr val="accent2">
              <a:tint val="40000"/>
              <a:alpha val="90000"/>
              <a:hueOff val="-836629"/>
              <a:satOff val="-30034"/>
              <a:lumOff val="-193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871" tIns="351304" rIns="107871" bIns="351304" numCol="1" spcCol="1270" anchor="ctr" anchorCtr="0">
          <a:noAutofit/>
        </a:bodyPr>
        <a:lstStyle/>
        <a:p>
          <a:pPr marL="0" lvl="0" indent="0" algn="l" defTabSz="622300">
            <a:lnSpc>
              <a:spcPct val="90000"/>
            </a:lnSpc>
            <a:spcBef>
              <a:spcPct val="0"/>
            </a:spcBef>
            <a:spcAft>
              <a:spcPct val="35000"/>
            </a:spcAft>
            <a:buNone/>
          </a:pPr>
          <a:r>
            <a:rPr lang="en-US" sz="1400" b="0" i="0" kern="1200" dirty="0"/>
            <a:t>Stakeholders can leverage these insights to make informed decisions regarding team strategies, venue selections, and understanding seasonal variations.</a:t>
          </a:r>
          <a:endParaRPr lang="en-US" sz="1400" kern="1200" dirty="0"/>
        </a:p>
      </dsp:txBody>
      <dsp:txXfrm>
        <a:off x="1389888" y="4400881"/>
        <a:ext cx="5559552" cy="1383085"/>
      </dsp:txXfrm>
    </dsp:sp>
    <dsp:sp modelId="{E17249B8-547C-974B-9789-D5564E3F61D9}">
      <dsp:nvSpPr>
        <dsp:cNvPr id="0" name=""/>
        <dsp:cNvSpPr/>
      </dsp:nvSpPr>
      <dsp:spPr>
        <a:xfrm>
          <a:off x="0" y="4400881"/>
          <a:ext cx="1389888" cy="1383085"/>
        </a:xfrm>
        <a:prstGeom prst="rect">
          <a:avLst/>
        </a:prstGeom>
        <a:solidFill>
          <a:schemeClr val="accent2">
            <a:hueOff val="-1041329"/>
            <a:satOff val="-21631"/>
            <a:lumOff val="-5882"/>
            <a:alphaOff val="0"/>
          </a:schemeClr>
        </a:solidFill>
        <a:ln w="12700" cap="flat" cmpd="sng" algn="ctr">
          <a:solidFill>
            <a:schemeClr val="accent2">
              <a:hueOff val="-1041329"/>
              <a:satOff val="-21631"/>
              <a:lumOff val="-58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548" tIns="136618" rIns="73548" bIns="136618"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Helvetica Neue" panose="02000503000000020004" pitchFamily="2" charset="0"/>
              <a:ea typeface="Helvetica Neue" panose="02000503000000020004" pitchFamily="2" charset="0"/>
              <a:cs typeface="Helvetica Neue" panose="02000503000000020004" pitchFamily="2" charset="0"/>
            </a:rPr>
            <a:t>Decision Making Insights</a:t>
          </a:r>
          <a:r>
            <a:rPr lang="en-US" sz="1600" b="0" i="0" kern="1200" dirty="0"/>
            <a:t>:</a:t>
          </a:r>
          <a:endParaRPr lang="en-US" sz="1600" kern="1200" dirty="0"/>
        </a:p>
      </dsp:txBody>
      <dsp:txXfrm>
        <a:off x="0" y="4400881"/>
        <a:ext cx="1389888" cy="138308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99A8DD2-C443-44AD-85B3-4CE72B962C5F}" type="datetimeFigureOut">
              <a:rPr lang="en-US" smtClean="0"/>
              <a:t>3/28/24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497651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999A8DD2-C443-44AD-85B3-4CE72B962C5F}" type="datetimeFigureOut">
              <a:rPr lang="en-US" smtClean="0"/>
              <a:t>3/28/24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2539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99A8DD2-C443-44AD-85B3-4CE72B962C5F}" type="datetimeFigureOut">
              <a:rPr lang="en-US" smtClean="0"/>
              <a:t>3/28/24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488503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9A8DD2-C443-44AD-85B3-4CE72B962C5F}" type="datetimeFigureOut">
              <a:rPr lang="en-US" smtClean="0"/>
              <a:t>3/28/24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163197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999A8DD2-C443-44AD-85B3-4CE72B962C5F}" type="datetimeFigureOut">
              <a:rPr lang="en-US" smtClean="0"/>
              <a:t>3/28/24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262589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99A8DD2-C443-44AD-85B3-4CE72B962C5F}" type="datetimeFigureOut">
              <a:rPr lang="en-US" smtClean="0"/>
              <a:t>3/28/24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325395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999A8DD2-C443-44AD-85B3-4CE72B962C5F}" type="datetimeFigureOut">
              <a:rPr lang="en-US" smtClean="0"/>
              <a:t>3/28/24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454430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999A8DD2-C443-44AD-85B3-4CE72B962C5F}" type="datetimeFigureOut">
              <a:rPr lang="en-US" smtClean="0"/>
              <a:t>3/28/24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78201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99A8DD2-C443-44AD-85B3-4CE72B962C5F}" type="datetimeFigureOut">
              <a:rPr lang="en-US" smtClean="0"/>
              <a:t>3/28/24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584838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999A8DD2-C443-44AD-85B3-4CE72B962C5F}" type="datetimeFigureOut">
              <a:rPr lang="en-US" smtClean="0"/>
              <a:t>3/28/24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323936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99A8DD2-C443-44AD-85B3-4CE72B962C5F}" type="datetimeFigureOut">
              <a:rPr lang="en-US" smtClean="0"/>
              <a:t>3/28/24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4021916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999A8DD2-C443-44AD-85B3-4CE72B962C5F}" type="datetimeFigureOut">
              <a:rPr lang="en-US" smtClean="0"/>
              <a:t>3/28/24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FA4FCA09-A334-4A38-8A78-E51DCD588AB3}" type="slidenum">
              <a:rPr lang="en-US" smtClean="0"/>
              <a:t>‹#›</a:t>
            </a:fld>
            <a:endParaRPr lang="en-US"/>
          </a:p>
        </p:txBody>
      </p:sp>
    </p:spTree>
    <p:extLst>
      <p:ext uri="{BB962C8B-B14F-4D97-AF65-F5344CB8AC3E}">
        <p14:creationId xmlns:p14="http://schemas.microsoft.com/office/powerpoint/2010/main" val="79577381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61" r:id="rId6"/>
    <p:sldLayoutId id="2147483756" r:id="rId7"/>
    <p:sldLayoutId id="2147483757" r:id="rId8"/>
    <p:sldLayoutId id="2147483758" r:id="rId9"/>
    <p:sldLayoutId id="2147483760" r:id="rId10"/>
    <p:sldLayoutId id="2147483759" r:id="rId11"/>
  </p:sldLayoutIdLst>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4.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A875D55-4A80-43E9-38F6-27E366493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D572980-FB84-8C29-1FAC-FAC5ECE29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ricket equipment">
            <a:extLst>
              <a:ext uri="{FF2B5EF4-FFF2-40B4-BE49-F238E27FC236}">
                <a16:creationId xmlns:a16="http://schemas.microsoft.com/office/drawing/2014/main" id="{BE9077D4-AFE9-ACEB-09F7-F2E8FEC84847}"/>
              </a:ext>
            </a:extLst>
          </p:cNvPr>
          <p:cNvPicPr>
            <a:picLocks noChangeAspect="1"/>
          </p:cNvPicPr>
          <p:nvPr/>
        </p:nvPicPr>
        <p:blipFill rotWithShape="1">
          <a:blip r:embed="rId2">
            <a:alphaModFix amt="60000"/>
          </a:blip>
          <a:srcRect t="7865" b="7865"/>
          <a:stretch/>
        </p:blipFill>
        <p:spPr>
          <a:xfrm>
            <a:off x="1" y="10634"/>
            <a:ext cx="12192000" cy="6857999"/>
          </a:xfrm>
          <a:prstGeom prst="rect">
            <a:avLst/>
          </a:prstGeom>
        </p:spPr>
      </p:pic>
      <p:sp>
        <p:nvSpPr>
          <p:cNvPr id="2" name="Title 1">
            <a:extLst>
              <a:ext uri="{FF2B5EF4-FFF2-40B4-BE49-F238E27FC236}">
                <a16:creationId xmlns:a16="http://schemas.microsoft.com/office/drawing/2014/main" id="{AF03B2CF-B2B2-59FD-D826-B374BAB673BB}"/>
              </a:ext>
            </a:extLst>
          </p:cNvPr>
          <p:cNvSpPr>
            <a:spLocks noGrp="1"/>
          </p:cNvSpPr>
          <p:nvPr>
            <p:ph type="ctrTitle"/>
          </p:nvPr>
        </p:nvSpPr>
        <p:spPr>
          <a:xfrm>
            <a:off x="2301923" y="1622807"/>
            <a:ext cx="7588155" cy="2236264"/>
          </a:xfrm>
          <a:noFill/>
        </p:spPr>
        <p:txBody>
          <a:bodyPr>
            <a:normAutofit/>
          </a:bodyPr>
          <a:lstStyle/>
          <a:p>
            <a:r>
              <a:rPr lang="en-US"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INDIAN PREMIER LEAGUE MATCH DATA ANALYSIS</a:t>
            </a:r>
            <a:br>
              <a:rPr lang="en-US"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br>
            <a:r>
              <a:rPr lang="en-US"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(2008 – 2017)</a:t>
            </a:r>
          </a:p>
        </p:txBody>
      </p:sp>
      <p:sp>
        <p:nvSpPr>
          <p:cNvPr id="3" name="Subtitle 2">
            <a:extLst>
              <a:ext uri="{FF2B5EF4-FFF2-40B4-BE49-F238E27FC236}">
                <a16:creationId xmlns:a16="http://schemas.microsoft.com/office/drawing/2014/main" id="{040F0600-3D4D-8C46-A433-4F8396B73F55}"/>
              </a:ext>
            </a:extLst>
          </p:cNvPr>
          <p:cNvSpPr>
            <a:spLocks noGrp="1"/>
          </p:cNvSpPr>
          <p:nvPr>
            <p:ph type="subTitle" idx="1"/>
          </p:nvPr>
        </p:nvSpPr>
        <p:spPr>
          <a:xfrm>
            <a:off x="2301923" y="3934142"/>
            <a:ext cx="7588155" cy="1414091"/>
          </a:xfrm>
        </p:spPr>
        <p:txBody>
          <a:bodyPr>
            <a:normAutofit/>
          </a:bodyPr>
          <a:lstStyle/>
          <a:p>
            <a:r>
              <a:rPr lang="en-US" sz="2000" dirty="0">
                <a:solidFill>
                  <a:srgbClr val="FFFFFF"/>
                </a:solidFill>
              </a:rPr>
              <a:t>By </a:t>
            </a:r>
          </a:p>
          <a:p>
            <a:r>
              <a:rPr lang="en-US" sz="2000" dirty="0">
                <a:solidFill>
                  <a:srgbClr val="FFFFFF"/>
                </a:solidFill>
              </a:rPr>
              <a:t>Rahul </a:t>
            </a:r>
            <a:r>
              <a:rPr lang="en-US" sz="2000" dirty="0" err="1">
                <a:solidFill>
                  <a:srgbClr val="FFFFFF"/>
                </a:solidFill>
              </a:rPr>
              <a:t>Ega</a:t>
            </a:r>
            <a:endParaRPr lang="en-US" sz="2000" dirty="0">
              <a:solidFill>
                <a:srgbClr val="FFFFFF"/>
              </a:solidFill>
            </a:endParaRPr>
          </a:p>
          <a:p>
            <a:r>
              <a:rPr lang="en-US" sz="2000" dirty="0">
                <a:solidFill>
                  <a:srgbClr val="FFFFFF"/>
                </a:solidFill>
              </a:rPr>
              <a:t>Sai Rohini Godavarthi</a:t>
            </a:r>
          </a:p>
        </p:txBody>
      </p:sp>
    </p:spTree>
    <p:extLst>
      <p:ext uri="{BB962C8B-B14F-4D97-AF65-F5344CB8AC3E}">
        <p14:creationId xmlns:p14="http://schemas.microsoft.com/office/powerpoint/2010/main" val="127669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B4472A-332B-71E5-8009-33841E7C3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7B8742-218B-E056-3DBF-C53E4AA93134}"/>
              </a:ext>
            </a:extLst>
          </p:cNvPr>
          <p:cNvSpPr>
            <a:spLocks noGrp="1"/>
          </p:cNvSpPr>
          <p:nvPr>
            <p:ph type="title"/>
          </p:nvPr>
        </p:nvSpPr>
        <p:spPr>
          <a:xfrm>
            <a:off x="737976" y="360218"/>
            <a:ext cx="10664315" cy="789709"/>
          </a:xfrm>
        </p:spPr>
        <p:txBody>
          <a:bodyPr vert="horz" lIns="91440" tIns="45720" rIns="91440" bIns="45720" rtlCol="0" anchor="b">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Dropping the columns</a:t>
            </a:r>
          </a:p>
        </p:txBody>
      </p:sp>
      <p:pic>
        <p:nvPicPr>
          <p:cNvPr id="4" name="Picture 3" descr="A screenshot of a computer&#10;&#10;Description automatically generated">
            <a:extLst>
              <a:ext uri="{FF2B5EF4-FFF2-40B4-BE49-F238E27FC236}">
                <a16:creationId xmlns:a16="http://schemas.microsoft.com/office/drawing/2014/main" id="{FEAD9E58-D043-35D4-C7D5-27CB93C8F1B6}"/>
              </a:ext>
            </a:extLst>
          </p:cNvPr>
          <p:cNvPicPr>
            <a:picLocks noChangeAspect="1"/>
          </p:cNvPicPr>
          <p:nvPr/>
        </p:nvPicPr>
        <p:blipFill>
          <a:blip r:embed="rId2"/>
          <a:stretch>
            <a:fillRect/>
          </a:stretch>
        </p:blipFill>
        <p:spPr>
          <a:xfrm>
            <a:off x="2565551" y="1510145"/>
            <a:ext cx="7009164" cy="4415771"/>
          </a:xfrm>
          <a:prstGeom prst="rect">
            <a:avLst/>
          </a:prstGeom>
        </p:spPr>
      </p:pic>
    </p:spTree>
    <p:extLst>
      <p:ext uri="{BB962C8B-B14F-4D97-AF65-F5344CB8AC3E}">
        <p14:creationId xmlns:p14="http://schemas.microsoft.com/office/powerpoint/2010/main" val="3332443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7B4472A-332B-71E5-8009-33841E7C3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B4C3F5-26C3-2EFD-700C-43521F3C5095}"/>
              </a:ext>
            </a:extLst>
          </p:cNvPr>
          <p:cNvSpPr>
            <a:spLocks noGrp="1"/>
          </p:cNvSpPr>
          <p:nvPr>
            <p:ph type="title"/>
          </p:nvPr>
        </p:nvSpPr>
        <p:spPr>
          <a:xfrm>
            <a:off x="737976" y="207819"/>
            <a:ext cx="11135369" cy="720638"/>
          </a:xfrm>
        </p:spPr>
        <p:txBody>
          <a:bodyPr vert="horz" lIns="91440" tIns="45720" rIns="91440" bIns="45720" rtlCol="0" anchor="b">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MATCHES.CSV</a:t>
            </a:r>
          </a:p>
        </p:txBody>
      </p:sp>
      <p:pic>
        <p:nvPicPr>
          <p:cNvPr id="5" name="Picture 4" descr="A screenshot of a table&#10;&#10;Description automatically generated">
            <a:extLst>
              <a:ext uri="{FF2B5EF4-FFF2-40B4-BE49-F238E27FC236}">
                <a16:creationId xmlns:a16="http://schemas.microsoft.com/office/drawing/2014/main" id="{852C0B7B-610C-CB08-8DC8-50E90E6ED714}"/>
              </a:ext>
            </a:extLst>
          </p:cNvPr>
          <p:cNvPicPr>
            <a:picLocks noChangeAspect="1"/>
          </p:cNvPicPr>
          <p:nvPr/>
        </p:nvPicPr>
        <p:blipFill>
          <a:blip r:embed="rId2"/>
          <a:stretch>
            <a:fillRect/>
          </a:stretch>
        </p:blipFill>
        <p:spPr>
          <a:xfrm>
            <a:off x="737977" y="1136276"/>
            <a:ext cx="10858278" cy="5236815"/>
          </a:xfrm>
          <a:prstGeom prst="rect">
            <a:avLst/>
          </a:prstGeom>
        </p:spPr>
      </p:pic>
    </p:spTree>
    <p:extLst>
      <p:ext uri="{BB962C8B-B14F-4D97-AF65-F5344CB8AC3E}">
        <p14:creationId xmlns:p14="http://schemas.microsoft.com/office/powerpoint/2010/main" val="531179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A2735C7-5144-B406-7BFC-F95CA33CC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993B2B-E3BA-FB17-6290-5CD2B452C404}"/>
              </a:ext>
            </a:extLst>
          </p:cNvPr>
          <p:cNvSpPr>
            <a:spLocks noGrp="1"/>
          </p:cNvSpPr>
          <p:nvPr>
            <p:ph type="title"/>
          </p:nvPr>
        </p:nvSpPr>
        <p:spPr>
          <a:xfrm>
            <a:off x="1742209" y="180109"/>
            <a:ext cx="8728364" cy="817418"/>
          </a:xfrm>
        </p:spPr>
        <p:txBody>
          <a:bodyPr vert="horz" lIns="91440" tIns="45720" rIns="91440" bIns="45720" rtlCol="0" anchor="b">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Checking the Missing Values in df2</a:t>
            </a:r>
          </a:p>
        </p:txBody>
      </p:sp>
      <p:pic>
        <p:nvPicPr>
          <p:cNvPr id="7" name="Picture 6" descr="A screen shot of a computer code&#10;&#10;Description automatically generated">
            <a:extLst>
              <a:ext uri="{FF2B5EF4-FFF2-40B4-BE49-F238E27FC236}">
                <a16:creationId xmlns:a16="http://schemas.microsoft.com/office/drawing/2014/main" id="{673FACA4-37B1-7839-4D4B-EBEEFBC2C093}"/>
              </a:ext>
            </a:extLst>
          </p:cNvPr>
          <p:cNvPicPr>
            <a:picLocks noChangeAspect="1"/>
          </p:cNvPicPr>
          <p:nvPr/>
        </p:nvPicPr>
        <p:blipFill>
          <a:blip r:embed="rId2"/>
          <a:stretch>
            <a:fillRect/>
          </a:stretch>
        </p:blipFill>
        <p:spPr>
          <a:xfrm>
            <a:off x="2998717" y="1632430"/>
            <a:ext cx="2523085" cy="3837393"/>
          </a:xfrm>
          <a:prstGeom prst="rect">
            <a:avLst/>
          </a:prstGeom>
        </p:spPr>
      </p:pic>
      <p:pic>
        <p:nvPicPr>
          <p:cNvPr id="5" name="Content Placeholder 4" descr="A screenshot of a computer game&#10;&#10;Description automatically generated">
            <a:extLst>
              <a:ext uri="{FF2B5EF4-FFF2-40B4-BE49-F238E27FC236}">
                <a16:creationId xmlns:a16="http://schemas.microsoft.com/office/drawing/2014/main" id="{C372503A-E24D-57E2-6CDD-0E874F5F8276}"/>
              </a:ext>
            </a:extLst>
          </p:cNvPr>
          <p:cNvPicPr>
            <a:picLocks noGrp="1" noChangeAspect="1"/>
          </p:cNvPicPr>
          <p:nvPr>
            <p:ph idx="1"/>
          </p:nvPr>
        </p:nvPicPr>
        <p:blipFill>
          <a:blip r:embed="rId3"/>
          <a:stretch>
            <a:fillRect/>
          </a:stretch>
        </p:blipFill>
        <p:spPr>
          <a:xfrm>
            <a:off x="6846410" y="1632429"/>
            <a:ext cx="2772515" cy="3837393"/>
          </a:xfrm>
          <a:prstGeom prst="rect">
            <a:avLst/>
          </a:prstGeom>
        </p:spPr>
      </p:pic>
    </p:spTree>
    <p:extLst>
      <p:ext uri="{BB962C8B-B14F-4D97-AF65-F5344CB8AC3E}">
        <p14:creationId xmlns:p14="http://schemas.microsoft.com/office/powerpoint/2010/main" val="503024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5A92A98-187D-1D81-86FD-8D40CC69B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2D7A6E-EBA2-1034-C8A1-867C20A58523}"/>
              </a:ext>
            </a:extLst>
          </p:cNvPr>
          <p:cNvSpPr>
            <a:spLocks noGrp="1"/>
          </p:cNvSpPr>
          <p:nvPr>
            <p:ph type="title"/>
          </p:nvPr>
        </p:nvSpPr>
        <p:spPr>
          <a:xfrm>
            <a:off x="2064327" y="235528"/>
            <a:ext cx="9256361" cy="898792"/>
          </a:xfrm>
        </p:spPr>
        <p:txBody>
          <a:bodyPr vert="horz" lIns="91440" tIns="45720" rIns="91440" bIns="45720" rtlCol="0" anchor="b">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Handling the missing values</a:t>
            </a:r>
          </a:p>
        </p:txBody>
      </p:sp>
      <p:pic>
        <p:nvPicPr>
          <p:cNvPr id="5" name="Content Placeholder 4" descr="A screenshot of a computer program&#10;&#10;Description automatically generated">
            <a:extLst>
              <a:ext uri="{FF2B5EF4-FFF2-40B4-BE49-F238E27FC236}">
                <a16:creationId xmlns:a16="http://schemas.microsoft.com/office/drawing/2014/main" id="{60153460-5116-5C3A-115F-A1F25FDDFF90}"/>
              </a:ext>
            </a:extLst>
          </p:cNvPr>
          <p:cNvPicPr>
            <a:picLocks noGrp="1" noChangeAspect="1"/>
          </p:cNvPicPr>
          <p:nvPr>
            <p:ph idx="1"/>
          </p:nvPr>
        </p:nvPicPr>
        <p:blipFill>
          <a:blip r:embed="rId2"/>
          <a:stretch>
            <a:fillRect/>
          </a:stretch>
        </p:blipFill>
        <p:spPr>
          <a:xfrm>
            <a:off x="775855" y="1704110"/>
            <a:ext cx="6857999" cy="4294908"/>
          </a:xfrm>
          <a:prstGeom prst="rect">
            <a:avLst/>
          </a:prstGeom>
        </p:spPr>
      </p:pic>
      <p:pic>
        <p:nvPicPr>
          <p:cNvPr id="7" name="Picture 6" descr="A black and white text&#10;&#10;Description automatically generated">
            <a:extLst>
              <a:ext uri="{FF2B5EF4-FFF2-40B4-BE49-F238E27FC236}">
                <a16:creationId xmlns:a16="http://schemas.microsoft.com/office/drawing/2014/main" id="{BE75B756-A41F-2108-320C-D2A2B83BC50D}"/>
              </a:ext>
            </a:extLst>
          </p:cNvPr>
          <p:cNvPicPr>
            <a:picLocks noChangeAspect="1"/>
          </p:cNvPicPr>
          <p:nvPr/>
        </p:nvPicPr>
        <p:blipFill>
          <a:blip r:embed="rId3"/>
          <a:stretch>
            <a:fillRect/>
          </a:stretch>
        </p:blipFill>
        <p:spPr>
          <a:xfrm>
            <a:off x="8131093" y="1724891"/>
            <a:ext cx="3189595" cy="4308763"/>
          </a:xfrm>
          <a:prstGeom prst="rect">
            <a:avLst/>
          </a:prstGeom>
        </p:spPr>
      </p:pic>
    </p:spTree>
    <p:extLst>
      <p:ext uri="{BB962C8B-B14F-4D97-AF65-F5344CB8AC3E}">
        <p14:creationId xmlns:p14="http://schemas.microsoft.com/office/powerpoint/2010/main" val="2503442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4D27876-614E-CCD5-5142-A650DBF0B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D6BA2-86AF-714B-F35F-54BE8195D9DA}"/>
              </a:ext>
            </a:extLst>
          </p:cNvPr>
          <p:cNvSpPr>
            <a:spLocks noGrp="1"/>
          </p:cNvSpPr>
          <p:nvPr>
            <p:ph type="title"/>
          </p:nvPr>
        </p:nvSpPr>
        <p:spPr>
          <a:xfrm>
            <a:off x="1238491" y="207818"/>
            <a:ext cx="9055436" cy="1233055"/>
          </a:xfrm>
        </p:spPr>
        <p:txBody>
          <a:bodyPr vert="horz" lIns="91440" tIns="45720" rIns="91440" bIns="45720" rtlCol="0" anchor="b">
            <a:no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MOST</a:t>
            </a:r>
            <a:r>
              <a:rPr lang="en-US" sz="320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_RUNS_AVERAGE_STRIKERATE.CSV</a:t>
            </a:r>
            <a:br>
              <a:rPr lang="en-US" sz="320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br>
            <a:endParaRPr lang="en-US" sz="32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Content Placeholder 4" descr="A screenshot of a table&#10;&#10;Description automatically generated">
            <a:extLst>
              <a:ext uri="{FF2B5EF4-FFF2-40B4-BE49-F238E27FC236}">
                <a16:creationId xmlns:a16="http://schemas.microsoft.com/office/drawing/2014/main" id="{C11BB427-AF5B-D440-48DF-70721CA3931C}"/>
              </a:ext>
            </a:extLst>
          </p:cNvPr>
          <p:cNvPicPr>
            <a:picLocks noChangeAspect="1"/>
          </p:cNvPicPr>
          <p:nvPr/>
        </p:nvPicPr>
        <p:blipFill>
          <a:blip r:embed="rId2"/>
          <a:stretch>
            <a:fillRect/>
          </a:stretch>
        </p:blipFill>
        <p:spPr>
          <a:xfrm>
            <a:off x="931333" y="1440874"/>
            <a:ext cx="10290849" cy="5056908"/>
          </a:xfrm>
          <a:prstGeom prst="rect">
            <a:avLst/>
          </a:prstGeom>
        </p:spPr>
      </p:pic>
    </p:spTree>
    <p:extLst>
      <p:ext uri="{BB962C8B-B14F-4D97-AF65-F5344CB8AC3E}">
        <p14:creationId xmlns:p14="http://schemas.microsoft.com/office/powerpoint/2010/main" val="525062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B65F7F7-2FCE-8F01-53DE-15C39342B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0B3BFE-A65F-67A1-6073-815128124256}"/>
              </a:ext>
            </a:extLst>
          </p:cNvPr>
          <p:cNvSpPr>
            <a:spLocks noGrp="1"/>
          </p:cNvSpPr>
          <p:nvPr>
            <p:ph type="title"/>
          </p:nvPr>
        </p:nvSpPr>
        <p:spPr>
          <a:xfrm>
            <a:off x="1731821" y="235528"/>
            <a:ext cx="8728364" cy="692728"/>
          </a:xfrm>
        </p:spPr>
        <p:txBody>
          <a:bodyPr vert="horz" lIns="91440" tIns="45720" rIns="91440" bIns="45720" rtlCol="0" anchor="b">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Checking the Missing Values in df3</a:t>
            </a:r>
          </a:p>
        </p:txBody>
      </p:sp>
      <p:pic>
        <p:nvPicPr>
          <p:cNvPr id="4" name="Picture 3" descr="A screenshot of a computer code&#10;&#10;Description automatically generated">
            <a:extLst>
              <a:ext uri="{FF2B5EF4-FFF2-40B4-BE49-F238E27FC236}">
                <a16:creationId xmlns:a16="http://schemas.microsoft.com/office/drawing/2014/main" id="{5C537841-3881-D161-7489-B06A83BE5B78}"/>
              </a:ext>
            </a:extLst>
          </p:cNvPr>
          <p:cNvPicPr>
            <a:picLocks noChangeAspect="1"/>
          </p:cNvPicPr>
          <p:nvPr/>
        </p:nvPicPr>
        <p:blipFill>
          <a:blip r:embed="rId2"/>
          <a:stretch>
            <a:fillRect/>
          </a:stretch>
        </p:blipFill>
        <p:spPr>
          <a:xfrm>
            <a:off x="4685758" y="1384640"/>
            <a:ext cx="2820484" cy="4424291"/>
          </a:xfrm>
          <a:prstGeom prst="rect">
            <a:avLst/>
          </a:prstGeom>
        </p:spPr>
      </p:pic>
    </p:spTree>
    <p:extLst>
      <p:ext uri="{BB962C8B-B14F-4D97-AF65-F5344CB8AC3E}">
        <p14:creationId xmlns:p14="http://schemas.microsoft.com/office/powerpoint/2010/main" val="189715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EE39398-60E3-A624-5FCD-81AD00795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EEBEDE-6536-0BA5-864F-2E55014E42B2}"/>
              </a:ext>
            </a:extLst>
          </p:cNvPr>
          <p:cNvSpPr>
            <a:spLocks noGrp="1"/>
          </p:cNvSpPr>
          <p:nvPr>
            <p:ph type="title"/>
          </p:nvPr>
        </p:nvSpPr>
        <p:spPr>
          <a:xfrm>
            <a:off x="1400428" y="249383"/>
            <a:ext cx="8851935" cy="1080653"/>
          </a:xfrm>
        </p:spPr>
        <p:txBody>
          <a:bodyPr vert="horz" lIns="91440" tIns="45720" rIns="91440" bIns="45720" rtlCol="0" anchor="b">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Handling the missing values</a:t>
            </a:r>
          </a:p>
        </p:txBody>
      </p:sp>
      <p:pic>
        <p:nvPicPr>
          <p:cNvPr id="4" name="Picture 3" descr="A white background with black and red text&#10;&#10;Description automatically generated">
            <a:extLst>
              <a:ext uri="{FF2B5EF4-FFF2-40B4-BE49-F238E27FC236}">
                <a16:creationId xmlns:a16="http://schemas.microsoft.com/office/drawing/2014/main" id="{6869B423-5F4C-6366-397A-F48AC906E402}"/>
              </a:ext>
            </a:extLst>
          </p:cNvPr>
          <p:cNvPicPr>
            <a:picLocks noChangeAspect="1"/>
          </p:cNvPicPr>
          <p:nvPr/>
        </p:nvPicPr>
        <p:blipFill>
          <a:blip r:embed="rId2"/>
          <a:stretch>
            <a:fillRect/>
          </a:stretch>
        </p:blipFill>
        <p:spPr>
          <a:xfrm>
            <a:off x="3289002" y="1902179"/>
            <a:ext cx="4732779" cy="1526821"/>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7A4AF1EC-A285-5553-2DA3-840B527115ED}"/>
              </a:ext>
            </a:extLst>
          </p:cNvPr>
          <p:cNvPicPr>
            <a:picLocks noChangeAspect="1"/>
          </p:cNvPicPr>
          <p:nvPr/>
        </p:nvPicPr>
        <p:blipFill>
          <a:blip r:embed="rId3"/>
          <a:stretch>
            <a:fillRect/>
          </a:stretch>
        </p:blipFill>
        <p:spPr>
          <a:xfrm>
            <a:off x="3993979" y="3688642"/>
            <a:ext cx="3322823" cy="2909716"/>
          </a:xfrm>
          <a:prstGeom prst="rect">
            <a:avLst/>
          </a:prstGeom>
        </p:spPr>
      </p:pic>
    </p:spTree>
    <p:extLst>
      <p:ext uri="{BB962C8B-B14F-4D97-AF65-F5344CB8AC3E}">
        <p14:creationId xmlns:p14="http://schemas.microsoft.com/office/powerpoint/2010/main" val="1838529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CE700A5-EB44-D5CA-B557-CF2C29EE6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DA878C-455E-1A54-4965-7804746F5852}"/>
              </a:ext>
            </a:extLst>
          </p:cNvPr>
          <p:cNvSpPr>
            <a:spLocks noGrp="1"/>
          </p:cNvSpPr>
          <p:nvPr>
            <p:ph type="title"/>
          </p:nvPr>
        </p:nvSpPr>
        <p:spPr>
          <a:xfrm>
            <a:off x="1742209" y="249383"/>
            <a:ext cx="8728364" cy="568036"/>
          </a:xfrm>
        </p:spPr>
        <p:txBody>
          <a:bodyPr vert="horz" lIns="91440" tIns="45720" rIns="91440" bIns="45720" rtlCol="0" anchor="b">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CHECKING THE DUPLICATES</a:t>
            </a:r>
          </a:p>
        </p:txBody>
      </p:sp>
      <p:pic>
        <p:nvPicPr>
          <p:cNvPr id="7" name="Picture 6" descr="A screenshot of a computer code&#10;&#10;Description automatically generated">
            <a:extLst>
              <a:ext uri="{FF2B5EF4-FFF2-40B4-BE49-F238E27FC236}">
                <a16:creationId xmlns:a16="http://schemas.microsoft.com/office/drawing/2014/main" id="{1C8AC833-DE24-5DFD-ADCF-A14B90ADEAA4}"/>
              </a:ext>
            </a:extLst>
          </p:cNvPr>
          <p:cNvPicPr>
            <a:picLocks noChangeAspect="1"/>
          </p:cNvPicPr>
          <p:nvPr/>
        </p:nvPicPr>
        <p:blipFill>
          <a:blip r:embed="rId2"/>
          <a:stretch>
            <a:fillRect/>
          </a:stretch>
        </p:blipFill>
        <p:spPr>
          <a:xfrm>
            <a:off x="862046" y="1590720"/>
            <a:ext cx="3075215" cy="351453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69E37E5-CA88-EB7D-5A80-D5D655728B4B}"/>
              </a:ext>
            </a:extLst>
          </p:cNvPr>
          <p:cNvPicPr>
            <a:picLocks noChangeAspect="1"/>
          </p:cNvPicPr>
          <p:nvPr/>
        </p:nvPicPr>
        <p:blipFill>
          <a:blip r:embed="rId3"/>
          <a:stretch>
            <a:fillRect/>
          </a:stretch>
        </p:blipFill>
        <p:spPr>
          <a:xfrm>
            <a:off x="4489636" y="2184352"/>
            <a:ext cx="3650623" cy="232727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537F29A-2DE4-2878-4C59-CB6F39CE451F}"/>
              </a:ext>
            </a:extLst>
          </p:cNvPr>
          <p:cNvPicPr>
            <a:picLocks noChangeAspect="1"/>
          </p:cNvPicPr>
          <p:nvPr/>
        </p:nvPicPr>
        <p:blipFill>
          <a:blip r:embed="rId4"/>
          <a:stretch>
            <a:fillRect/>
          </a:stretch>
        </p:blipFill>
        <p:spPr>
          <a:xfrm>
            <a:off x="8408862" y="1590720"/>
            <a:ext cx="3514534" cy="3514534"/>
          </a:xfrm>
          <a:prstGeom prst="rect">
            <a:avLst/>
          </a:prstGeom>
        </p:spPr>
      </p:pic>
    </p:spTree>
    <p:extLst>
      <p:ext uri="{BB962C8B-B14F-4D97-AF65-F5344CB8AC3E}">
        <p14:creationId xmlns:p14="http://schemas.microsoft.com/office/powerpoint/2010/main" val="2539865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A2735C7-5144-B406-7BFC-F95CA33CC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6D812E-5F71-FDBE-A488-C13C43017F94}"/>
              </a:ext>
            </a:extLst>
          </p:cNvPr>
          <p:cNvSpPr>
            <a:spLocks noGrp="1"/>
          </p:cNvSpPr>
          <p:nvPr>
            <p:ph type="title"/>
          </p:nvPr>
        </p:nvSpPr>
        <p:spPr>
          <a:xfrm>
            <a:off x="1742209" y="401782"/>
            <a:ext cx="8728364" cy="789709"/>
          </a:xfrm>
        </p:spPr>
        <p:txBody>
          <a:bodyPr vert="horz" lIns="91440" tIns="45720" rIns="91440" bIns="45720" rtlCol="0" anchor="b">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Handling the Duplicates</a:t>
            </a:r>
          </a:p>
        </p:txBody>
      </p:sp>
      <p:pic>
        <p:nvPicPr>
          <p:cNvPr id="8" name="Picture 7" descr="A screenshot of a computer&#10;&#10;Description automatically generated">
            <a:extLst>
              <a:ext uri="{FF2B5EF4-FFF2-40B4-BE49-F238E27FC236}">
                <a16:creationId xmlns:a16="http://schemas.microsoft.com/office/drawing/2014/main" id="{2C46F15F-5C2E-EB21-1D5C-1D007A9351DB}"/>
              </a:ext>
            </a:extLst>
          </p:cNvPr>
          <p:cNvPicPr>
            <a:picLocks noChangeAspect="1"/>
          </p:cNvPicPr>
          <p:nvPr/>
        </p:nvPicPr>
        <p:blipFill>
          <a:blip r:embed="rId2"/>
          <a:stretch>
            <a:fillRect/>
          </a:stretch>
        </p:blipFill>
        <p:spPr>
          <a:xfrm>
            <a:off x="420540" y="2203528"/>
            <a:ext cx="5562360" cy="283680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03D1252E-41A8-B962-4E7A-FD5B556FE7BF}"/>
              </a:ext>
            </a:extLst>
          </p:cNvPr>
          <p:cNvPicPr>
            <a:picLocks noChangeAspect="1"/>
          </p:cNvPicPr>
          <p:nvPr/>
        </p:nvPicPr>
        <p:blipFill>
          <a:blip r:embed="rId3"/>
          <a:stretch>
            <a:fillRect/>
          </a:stretch>
        </p:blipFill>
        <p:spPr>
          <a:xfrm>
            <a:off x="6403440" y="2203528"/>
            <a:ext cx="5623596" cy="2474380"/>
          </a:xfrm>
          <a:prstGeom prst="rect">
            <a:avLst/>
          </a:prstGeom>
        </p:spPr>
      </p:pic>
    </p:spTree>
    <p:extLst>
      <p:ext uri="{BB962C8B-B14F-4D97-AF65-F5344CB8AC3E}">
        <p14:creationId xmlns:p14="http://schemas.microsoft.com/office/powerpoint/2010/main" val="3008016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1566847-3F17-DACE-5029-293F8D78EE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B2204B-7201-480A-077D-C2D10A46AA30}"/>
              </a:ext>
            </a:extLst>
          </p:cNvPr>
          <p:cNvSpPr>
            <a:spLocks noGrp="1"/>
          </p:cNvSpPr>
          <p:nvPr>
            <p:ph type="title"/>
          </p:nvPr>
        </p:nvSpPr>
        <p:spPr>
          <a:xfrm>
            <a:off x="1079978" y="360218"/>
            <a:ext cx="9532604" cy="886691"/>
          </a:xfrm>
        </p:spPr>
        <p:txBody>
          <a:bodyPr vert="horz" lIns="91440" tIns="45720" rIns="91440" bIns="45720" rtlCol="0" anchor="b">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Changing the column names</a:t>
            </a:r>
          </a:p>
        </p:txBody>
      </p:sp>
      <p:pic>
        <p:nvPicPr>
          <p:cNvPr id="4" name="Picture 3">
            <a:extLst>
              <a:ext uri="{FF2B5EF4-FFF2-40B4-BE49-F238E27FC236}">
                <a16:creationId xmlns:a16="http://schemas.microsoft.com/office/drawing/2014/main" id="{771E3642-FFE0-E480-A230-A4792437871F}"/>
              </a:ext>
            </a:extLst>
          </p:cNvPr>
          <p:cNvPicPr>
            <a:picLocks noChangeAspect="1"/>
          </p:cNvPicPr>
          <p:nvPr/>
        </p:nvPicPr>
        <p:blipFill>
          <a:blip r:embed="rId2"/>
          <a:stretch>
            <a:fillRect/>
          </a:stretch>
        </p:blipFill>
        <p:spPr>
          <a:xfrm>
            <a:off x="3345779" y="1995055"/>
            <a:ext cx="5972917" cy="676290"/>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993E9181-6804-AFC6-B5EE-39655A04C02D}"/>
              </a:ext>
            </a:extLst>
          </p:cNvPr>
          <p:cNvPicPr>
            <a:picLocks noChangeAspect="1"/>
          </p:cNvPicPr>
          <p:nvPr/>
        </p:nvPicPr>
        <p:blipFill>
          <a:blip r:embed="rId3"/>
          <a:stretch>
            <a:fillRect/>
          </a:stretch>
        </p:blipFill>
        <p:spPr>
          <a:xfrm>
            <a:off x="6906398" y="3399299"/>
            <a:ext cx="2871467" cy="147162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9131F3F4-8808-4597-8B09-BBC6D5B72C2A}"/>
              </a:ext>
            </a:extLst>
          </p:cNvPr>
          <p:cNvPicPr>
            <a:picLocks noChangeAspect="1"/>
          </p:cNvPicPr>
          <p:nvPr/>
        </p:nvPicPr>
        <p:blipFill>
          <a:blip r:embed="rId4"/>
          <a:stretch>
            <a:fillRect/>
          </a:stretch>
        </p:blipFill>
        <p:spPr>
          <a:xfrm>
            <a:off x="3345779" y="3399299"/>
            <a:ext cx="2866616" cy="2508288"/>
          </a:xfrm>
          <a:prstGeom prst="rect">
            <a:avLst/>
          </a:prstGeom>
        </p:spPr>
      </p:pic>
    </p:spTree>
    <p:extLst>
      <p:ext uri="{BB962C8B-B14F-4D97-AF65-F5344CB8AC3E}">
        <p14:creationId xmlns:p14="http://schemas.microsoft.com/office/powerpoint/2010/main" val="3536494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616A2DC-BFDB-9AAD-3609-74863B4EA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7AE87C-663A-160B-22EA-590ED67E2CE6}"/>
              </a:ext>
            </a:extLst>
          </p:cNvPr>
          <p:cNvSpPr>
            <a:spLocks noGrp="1"/>
          </p:cNvSpPr>
          <p:nvPr>
            <p:ph type="title"/>
          </p:nvPr>
        </p:nvSpPr>
        <p:spPr>
          <a:xfrm>
            <a:off x="92597" y="548640"/>
            <a:ext cx="7940233" cy="759299"/>
          </a:xfrm>
        </p:spPr>
        <p:txBody>
          <a:bodyPr anchor="t">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OVERVIEW</a:t>
            </a:r>
          </a:p>
        </p:txBody>
      </p:sp>
      <p:sp>
        <p:nvSpPr>
          <p:cNvPr id="3" name="Content Placeholder 2">
            <a:extLst>
              <a:ext uri="{FF2B5EF4-FFF2-40B4-BE49-F238E27FC236}">
                <a16:creationId xmlns:a16="http://schemas.microsoft.com/office/drawing/2014/main" id="{AF0526F6-11EB-46F2-39A9-33A293DAE675}"/>
              </a:ext>
            </a:extLst>
          </p:cNvPr>
          <p:cNvSpPr>
            <a:spLocks noGrp="1"/>
          </p:cNvSpPr>
          <p:nvPr>
            <p:ph idx="1"/>
          </p:nvPr>
        </p:nvSpPr>
        <p:spPr>
          <a:xfrm>
            <a:off x="92597" y="1458410"/>
            <a:ext cx="5648446" cy="4850950"/>
          </a:xfrm>
        </p:spPr>
        <p:txBody>
          <a:bodyPr anchor="t">
            <a:normAutofit/>
          </a:bodyPr>
          <a:lstStyle/>
          <a:p>
            <a:pPr>
              <a:lnSpc>
                <a:spcPct val="110000"/>
              </a:lnSpc>
            </a:pPr>
            <a:r>
              <a:rPr lang="en-US" dirty="0">
                <a:latin typeface="Helvetica Neue" panose="02000503000000020004" pitchFamily="2" charset="0"/>
                <a:ea typeface="Helvetica Neue" panose="02000503000000020004" pitchFamily="2" charset="0"/>
                <a:cs typeface="Helvetica Neue" panose="02000503000000020004" pitchFamily="2" charset="0"/>
              </a:rPr>
              <a:t>Introduction</a:t>
            </a:r>
          </a:p>
          <a:p>
            <a:pPr>
              <a:lnSpc>
                <a:spcPct val="110000"/>
              </a:lnSpc>
            </a:pPr>
            <a:r>
              <a:rPr lang="en-US" dirty="0">
                <a:latin typeface="Helvetica Neue" panose="02000503000000020004" pitchFamily="2" charset="0"/>
                <a:ea typeface="Helvetica Neue" panose="02000503000000020004" pitchFamily="2" charset="0"/>
                <a:cs typeface="Helvetica Neue" panose="02000503000000020004" pitchFamily="2" charset="0"/>
              </a:rPr>
              <a:t>Objectives</a:t>
            </a:r>
          </a:p>
          <a:p>
            <a:pPr>
              <a:lnSpc>
                <a:spcPct val="110000"/>
              </a:lnSpc>
            </a:pPr>
            <a:r>
              <a:rPr lang="en-US" dirty="0">
                <a:latin typeface="Helvetica Neue" panose="02000503000000020004" pitchFamily="2" charset="0"/>
                <a:ea typeface="Helvetica Neue" panose="02000503000000020004" pitchFamily="2" charset="0"/>
                <a:cs typeface="Helvetica Neue" panose="02000503000000020004" pitchFamily="2" charset="0"/>
              </a:rPr>
              <a:t>Dataset</a:t>
            </a:r>
          </a:p>
          <a:p>
            <a:pPr>
              <a:lnSpc>
                <a:spcPct val="110000"/>
              </a:lnSpc>
            </a:pPr>
            <a:r>
              <a:rPr lang="en-US" dirty="0">
                <a:latin typeface="Helvetica Neue" panose="02000503000000020004" pitchFamily="2" charset="0"/>
                <a:ea typeface="Helvetica Neue" panose="02000503000000020004" pitchFamily="2" charset="0"/>
                <a:cs typeface="Helvetica Neue" panose="02000503000000020004" pitchFamily="2" charset="0"/>
              </a:rPr>
              <a:t>Exploratory Data Analysis</a:t>
            </a:r>
          </a:p>
          <a:p>
            <a:pPr marL="0" indent="0">
              <a:lnSpc>
                <a:spcPct val="110000"/>
              </a:lnSpc>
              <a:buNone/>
            </a:pPr>
            <a:r>
              <a:rPr lang="en-US" dirty="0">
                <a:latin typeface="Helvetica Neue" panose="02000503000000020004" pitchFamily="2" charset="0"/>
                <a:ea typeface="Helvetica Neue" panose="02000503000000020004" pitchFamily="2" charset="0"/>
                <a:cs typeface="Helvetica Neue" panose="02000503000000020004" pitchFamily="2" charset="0"/>
              </a:rPr>
              <a:t>   - Data Loading</a:t>
            </a:r>
          </a:p>
          <a:p>
            <a:pPr marL="0" indent="0">
              <a:lnSpc>
                <a:spcPct val="110000"/>
              </a:lnSpc>
              <a:buNone/>
            </a:pPr>
            <a:r>
              <a:rPr lang="en-US" dirty="0">
                <a:latin typeface="Helvetica Neue" panose="02000503000000020004" pitchFamily="2" charset="0"/>
                <a:ea typeface="Helvetica Neue" panose="02000503000000020004" pitchFamily="2" charset="0"/>
                <a:cs typeface="Helvetica Neue" panose="02000503000000020004" pitchFamily="2" charset="0"/>
              </a:rPr>
              <a:t>   - Data Cleaning</a:t>
            </a:r>
          </a:p>
          <a:p>
            <a:pPr marL="0" indent="0">
              <a:lnSpc>
                <a:spcPct val="110000"/>
              </a:lnSpc>
              <a:buNone/>
            </a:pPr>
            <a:r>
              <a:rPr lang="en-US" dirty="0">
                <a:latin typeface="Helvetica Neue" panose="02000503000000020004" pitchFamily="2" charset="0"/>
                <a:ea typeface="Helvetica Neue" panose="02000503000000020004" pitchFamily="2" charset="0"/>
                <a:cs typeface="Helvetica Neue" panose="02000503000000020004" pitchFamily="2" charset="0"/>
              </a:rPr>
              <a:t>   - Data Analysis using Descriptive Statistics</a:t>
            </a:r>
          </a:p>
          <a:p>
            <a:pPr>
              <a:lnSpc>
                <a:spcPct val="110000"/>
              </a:lnSpc>
            </a:pPr>
            <a:r>
              <a:rPr lang="en-US" dirty="0">
                <a:latin typeface="Helvetica Neue" panose="02000503000000020004" pitchFamily="2" charset="0"/>
                <a:ea typeface="Helvetica Neue" panose="02000503000000020004" pitchFamily="2" charset="0"/>
                <a:cs typeface="Helvetica Neue" panose="02000503000000020004" pitchFamily="2" charset="0"/>
              </a:rPr>
              <a:t>Data Manipulation</a:t>
            </a:r>
          </a:p>
          <a:p>
            <a:pPr marL="0" indent="0">
              <a:lnSpc>
                <a:spcPct val="110000"/>
              </a:lnSpc>
              <a:buNone/>
            </a:pPr>
            <a:r>
              <a:rPr lang="en-US" dirty="0">
                <a:latin typeface="Helvetica Neue" panose="02000503000000020004" pitchFamily="2" charset="0"/>
                <a:ea typeface="Helvetica Neue" panose="02000503000000020004" pitchFamily="2" charset="0"/>
                <a:cs typeface="Helvetica Neue" panose="02000503000000020004" pitchFamily="2" charset="0"/>
              </a:rPr>
              <a:t>   - Data Aggregation</a:t>
            </a:r>
          </a:p>
          <a:p>
            <a:pPr>
              <a:lnSpc>
                <a:spcPct val="110000"/>
              </a:lnSpc>
            </a:pPr>
            <a:r>
              <a:rPr lang="en-US" dirty="0">
                <a:latin typeface="Helvetica Neue" panose="02000503000000020004" pitchFamily="2" charset="0"/>
                <a:ea typeface="Helvetica Neue" panose="02000503000000020004" pitchFamily="2" charset="0"/>
                <a:cs typeface="Helvetica Neue" panose="02000503000000020004" pitchFamily="2" charset="0"/>
              </a:rPr>
              <a:t>Data Visualization</a:t>
            </a:r>
          </a:p>
        </p:txBody>
      </p:sp>
      <p:pic>
        <p:nvPicPr>
          <p:cNvPr id="5" name="Picture 4" descr="3D Hologram from iPad">
            <a:extLst>
              <a:ext uri="{FF2B5EF4-FFF2-40B4-BE49-F238E27FC236}">
                <a16:creationId xmlns:a16="http://schemas.microsoft.com/office/drawing/2014/main" id="{65F68234-130A-9B87-1424-768CF8F02DB4}"/>
              </a:ext>
            </a:extLst>
          </p:cNvPr>
          <p:cNvPicPr>
            <a:picLocks noChangeAspect="1"/>
          </p:cNvPicPr>
          <p:nvPr/>
        </p:nvPicPr>
        <p:blipFill rotWithShape="1">
          <a:blip r:embed="rId2"/>
          <a:srcRect r="9557" b="3"/>
          <a:stretch/>
        </p:blipFill>
        <p:spPr>
          <a:xfrm>
            <a:off x="5937952" y="832796"/>
            <a:ext cx="5814069" cy="4290826"/>
          </a:xfrm>
          <a:prstGeom prst="rect">
            <a:avLst/>
          </a:prstGeom>
        </p:spPr>
      </p:pic>
    </p:spTree>
    <p:extLst>
      <p:ext uri="{BB962C8B-B14F-4D97-AF65-F5344CB8AC3E}">
        <p14:creationId xmlns:p14="http://schemas.microsoft.com/office/powerpoint/2010/main" val="1096881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D4D02DC-86D0-86A9-4404-26B11AF64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76C9AF-A605-2B81-2218-D587960A7883}"/>
              </a:ext>
            </a:extLst>
          </p:cNvPr>
          <p:cNvSpPr>
            <a:spLocks noGrp="1"/>
          </p:cNvSpPr>
          <p:nvPr>
            <p:ph type="title"/>
          </p:nvPr>
        </p:nvSpPr>
        <p:spPr>
          <a:xfrm>
            <a:off x="2494392" y="1791147"/>
            <a:ext cx="7202862" cy="1952369"/>
          </a:xfrm>
        </p:spPr>
        <p:txBody>
          <a:bodyPr vert="horz" lIns="91440" tIns="45720" rIns="91440" bIns="45720" rtlCol="0" anchor="b">
            <a:normAutofit/>
          </a:bodyPr>
          <a:lstStyle/>
          <a:p>
            <a:pPr algn="ctr"/>
            <a:r>
              <a:rPr lang="en-US" sz="4000" dirty="0">
                <a:latin typeface="Helvetica Neue" panose="02000503000000020004" pitchFamily="2" charset="0"/>
                <a:ea typeface="Helvetica Neue" panose="02000503000000020004" pitchFamily="2" charset="0"/>
                <a:cs typeface="Helvetica Neue" panose="02000503000000020004" pitchFamily="2" charset="0"/>
              </a:rPr>
              <a:t>DESCRIPTIVE STATISTICS</a:t>
            </a:r>
          </a:p>
        </p:txBody>
      </p:sp>
    </p:spTree>
    <p:extLst>
      <p:ext uri="{BB962C8B-B14F-4D97-AF65-F5344CB8AC3E}">
        <p14:creationId xmlns:p14="http://schemas.microsoft.com/office/powerpoint/2010/main" val="4284716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23CF07-AAA9-DC0B-9E00-84313AE45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6142AD-920A-07D2-265D-B54294D26B2C}"/>
              </a:ext>
            </a:extLst>
          </p:cNvPr>
          <p:cNvSpPr>
            <a:spLocks noGrp="1"/>
          </p:cNvSpPr>
          <p:nvPr>
            <p:ph type="title"/>
          </p:nvPr>
        </p:nvSpPr>
        <p:spPr>
          <a:xfrm>
            <a:off x="1952481" y="800783"/>
            <a:ext cx="8278891" cy="1323867"/>
          </a:xfrm>
        </p:spPr>
        <p:txBody>
          <a:bodyPr anchor="b">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Summary Statistics</a:t>
            </a:r>
          </a:p>
        </p:txBody>
      </p:sp>
      <p:sp>
        <p:nvSpPr>
          <p:cNvPr id="3" name="Content Placeholder 2">
            <a:extLst>
              <a:ext uri="{FF2B5EF4-FFF2-40B4-BE49-F238E27FC236}">
                <a16:creationId xmlns:a16="http://schemas.microsoft.com/office/drawing/2014/main" id="{4FD33199-767E-0E06-EEA9-998270834B93}"/>
              </a:ext>
            </a:extLst>
          </p:cNvPr>
          <p:cNvSpPr>
            <a:spLocks noGrp="1"/>
          </p:cNvSpPr>
          <p:nvPr>
            <p:ph idx="1"/>
          </p:nvPr>
        </p:nvSpPr>
        <p:spPr>
          <a:xfrm>
            <a:off x="1952481" y="2495774"/>
            <a:ext cx="8278892" cy="3273426"/>
          </a:xfrm>
        </p:spPr>
        <p:txBody>
          <a:bodyPr>
            <a:normAutofit/>
          </a:bodyPr>
          <a:lstStyle/>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Summary statistics provide a concise overview of key characteristics within a dataset, including measures such as mean, median, minimum, maximum, and standard deviation, offering insights into central tendencies, variability, and distribution of the data.</a:t>
            </a:r>
          </a:p>
        </p:txBody>
      </p:sp>
    </p:spTree>
    <p:extLst>
      <p:ext uri="{BB962C8B-B14F-4D97-AF65-F5344CB8AC3E}">
        <p14:creationId xmlns:p14="http://schemas.microsoft.com/office/powerpoint/2010/main" val="665448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DA9942F-A18C-9E9D-BF08-9291C54E1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B705E-5284-98E7-4CE7-C4B0616B7143}"/>
              </a:ext>
            </a:extLst>
          </p:cNvPr>
          <p:cNvSpPr>
            <a:spLocks noGrp="1"/>
          </p:cNvSpPr>
          <p:nvPr>
            <p:ph type="title"/>
          </p:nvPr>
        </p:nvSpPr>
        <p:spPr>
          <a:xfrm>
            <a:off x="354488" y="257443"/>
            <a:ext cx="7326472" cy="817325"/>
          </a:xfrm>
        </p:spPr>
        <p:txBody>
          <a:bodyPr vert="horz" lIns="91440" tIns="45720" rIns="91440" bIns="45720" rtlCol="0" anchor="b">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Summary Statistics – df1</a:t>
            </a:r>
          </a:p>
        </p:txBody>
      </p:sp>
      <p:pic>
        <p:nvPicPr>
          <p:cNvPr id="4" name="Picture 3" descr="A screenshot of a computer&#10;&#10;Description automatically generated">
            <a:extLst>
              <a:ext uri="{FF2B5EF4-FFF2-40B4-BE49-F238E27FC236}">
                <a16:creationId xmlns:a16="http://schemas.microsoft.com/office/drawing/2014/main" id="{FBECA767-F456-9C62-3A3A-B7111F35BC16}"/>
              </a:ext>
            </a:extLst>
          </p:cNvPr>
          <p:cNvPicPr>
            <a:picLocks noChangeAspect="1"/>
          </p:cNvPicPr>
          <p:nvPr/>
        </p:nvPicPr>
        <p:blipFill>
          <a:blip r:embed="rId2"/>
          <a:stretch>
            <a:fillRect/>
          </a:stretch>
        </p:blipFill>
        <p:spPr>
          <a:xfrm>
            <a:off x="417249" y="1551710"/>
            <a:ext cx="11361029" cy="3657600"/>
          </a:xfrm>
          <a:prstGeom prst="rect">
            <a:avLst/>
          </a:prstGeom>
        </p:spPr>
      </p:pic>
    </p:spTree>
    <p:extLst>
      <p:ext uri="{BB962C8B-B14F-4D97-AF65-F5344CB8AC3E}">
        <p14:creationId xmlns:p14="http://schemas.microsoft.com/office/powerpoint/2010/main" val="866454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23CF07-AAA9-DC0B-9E00-84313AE45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5DA5D4-03F1-3F3A-6143-602F498A8695}"/>
              </a:ext>
            </a:extLst>
          </p:cNvPr>
          <p:cNvSpPr>
            <a:spLocks noGrp="1"/>
          </p:cNvSpPr>
          <p:nvPr>
            <p:ph type="title"/>
          </p:nvPr>
        </p:nvSpPr>
        <p:spPr>
          <a:xfrm>
            <a:off x="512618" y="263237"/>
            <a:ext cx="10972799" cy="1143737"/>
          </a:xfrm>
        </p:spPr>
        <p:txBody>
          <a:bodyPr anchor="b">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Observations from Summary Statistics – df1</a:t>
            </a:r>
          </a:p>
        </p:txBody>
      </p:sp>
      <p:sp>
        <p:nvSpPr>
          <p:cNvPr id="16" name="Content Placeholder 2">
            <a:extLst>
              <a:ext uri="{FF2B5EF4-FFF2-40B4-BE49-F238E27FC236}">
                <a16:creationId xmlns:a16="http://schemas.microsoft.com/office/drawing/2014/main" id="{0B1FB101-E197-403A-09DB-368A198E3C06}"/>
              </a:ext>
            </a:extLst>
          </p:cNvPr>
          <p:cNvSpPr>
            <a:spLocks noGrp="1"/>
          </p:cNvSpPr>
          <p:nvPr>
            <p:ph idx="1"/>
          </p:nvPr>
        </p:nvSpPr>
        <p:spPr>
          <a:xfrm>
            <a:off x="969818" y="1670211"/>
            <a:ext cx="9850582" cy="4098989"/>
          </a:xfrm>
        </p:spPr>
        <p:txBody>
          <a:bodyPr>
            <a:normAutofit fontScale="55000" lnSpcReduction="20000"/>
          </a:bodyPr>
          <a:lstStyle/>
          <a:p>
            <a:pPr>
              <a:lnSpc>
                <a:spcPct val="110000"/>
              </a:lnSpc>
            </a:pPr>
            <a:r>
              <a:rPr lang="en-US" sz="2600" b="1" dirty="0">
                <a:latin typeface="Helvetica Neue" panose="02000503000000020004" pitchFamily="2" charset="0"/>
                <a:ea typeface="Helvetica Neue" panose="02000503000000020004" pitchFamily="2" charset="0"/>
                <a:cs typeface="Helvetica Neue" panose="02000503000000020004" pitchFamily="2" charset="0"/>
              </a:rPr>
              <a:t>C</a:t>
            </a:r>
            <a:r>
              <a:rPr lang="en-US" sz="2600" b="1"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ount: </a:t>
            </a:r>
            <a:r>
              <a:rPr lang="en-US" sz="26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This indicates the total number of observations or data points available for each variable. For instance, there are 179,078 observations for each variable in the dataset. </a:t>
            </a:r>
          </a:p>
          <a:p>
            <a:pPr>
              <a:lnSpc>
                <a:spcPct val="110000"/>
              </a:lnSpc>
            </a:pPr>
            <a:r>
              <a:rPr lang="en-US" sz="2600" b="1" dirty="0">
                <a:latin typeface="Helvetica Neue" panose="02000503000000020004" pitchFamily="2" charset="0"/>
                <a:ea typeface="Helvetica Neue" panose="02000503000000020004" pitchFamily="2" charset="0"/>
                <a:cs typeface="Helvetica Neue" panose="02000503000000020004" pitchFamily="2" charset="0"/>
              </a:rPr>
              <a:t>M</a:t>
            </a:r>
            <a:r>
              <a:rPr lang="en-US" sz="2600" b="1"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ean: </a:t>
            </a:r>
            <a:r>
              <a:rPr lang="en-US" sz="26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The mean represents the average value of each variable across all observations. For example, the mean value for the 'inning' variable is approximately 1.48, suggesting that, on average, the matches in the dataset have an inning value close to 1.48.</a:t>
            </a:r>
          </a:p>
          <a:p>
            <a:pPr>
              <a:lnSpc>
                <a:spcPct val="110000"/>
              </a:lnSpc>
            </a:pPr>
            <a:r>
              <a:rPr lang="en-US" sz="2600" b="1" dirty="0">
                <a:latin typeface="Helvetica Neue" panose="02000503000000020004" pitchFamily="2" charset="0"/>
                <a:ea typeface="Helvetica Neue" panose="02000503000000020004" pitchFamily="2" charset="0"/>
                <a:cs typeface="Helvetica Neue" panose="02000503000000020004" pitchFamily="2" charset="0"/>
              </a:rPr>
              <a:t>Standard Deviation (std): </a:t>
            </a:r>
            <a:r>
              <a:rPr lang="en-US" sz="26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The standard deviation measures the dispersion or spread of values around the mean. It indicates the degree of variability or deviation from the mean. For instance, a high standard deviation for the 'wide_runs' variable (0.25) suggests that there is considerable variability in the number of wide runs across observations. </a:t>
            </a:r>
          </a:p>
          <a:p>
            <a:pPr>
              <a:lnSpc>
                <a:spcPct val="110000"/>
              </a:lnSpc>
            </a:pPr>
            <a:r>
              <a:rPr lang="en-US" sz="2600" b="1" dirty="0">
                <a:latin typeface="Helvetica Neue" panose="02000503000000020004" pitchFamily="2" charset="0"/>
                <a:ea typeface="Helvetica Neue" panose="02000503000000020004" pitchFamily="2" charset="0"/>
                <a:cs typeface="Helvetica Neue" panose="02000503000000020004" pitchFamily="2" charset="0"/>
              </a:rPr>
              <a:t>M</a:t>
            </a:r>
            <a:r>
              <a:rPr lang="en-US" sz="2600" b="1"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in: </a:t>
            </a:r>
            <a:r>
              <a:rPr lang="en-US" sz="26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This denotes the minimum value observed for each variable in the dataset. For instance, the minimum value for the 'inning' variable is 1, indicating that the lowest inning number observed in the dataset is 1. </a:t>
            </a:r>
          </a:p>
          <a:p>
            <a:pPr>
              <a:lnSpc>
                <a:spcPct val="110000"/>
              </a:lnSpc>
            </a:pPr>
            <a:r>
              <a:rPr lang="en-US" sz="2600" b="1" i="0" u="none" strike="noStrike" dirty="0">
                <a:solidFill>
                  <a:srgbClr val="000000"/>
                </a:solidFill>
                <a:effectLst/>
                <a:latin typeface="Helvetica Neue" panose="02000503000000020004" pitchFamily="2" charset="0"/>
              </a:rPr>
              <a:t>25th, 50th (Median), and 75th Percentiles: </a:t>
            </a:r>
            <a:r>
              <a:rPr lang="en-US" sz="26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These values represent the first quartile (Q1), median (Q2), and third quartile (Q3), respectively. They divide the data into four equal parts. For example, the 25th percentile value for the 'over' variable is 5, indicating that 25% of the observations have an over value of 5 or lower. </a:t>
            </a:r>
          </a:p>
          <a:p>
            <a:pPr>
              <a:lnSpc>
                <a:spcPct val="110000"/>
              </a:lnSpc>
            </a:pPr>
            <a:r>
              <a:rPr lang="en-US" sz="2600" b="1" dirty="0">
                <a:latin typeface="Helvetica Neue" panose="02000503000000020004" pitchFamily="2" charset="0"/>
                <a:ea typeface="Helvetica Neue" panose="02000503000000020004" pitchFamily="2" charset="0"/>
                <a:cs typeface="Helvetica Neue" panose="02000503000000020004" pitchFamily="2" charset="0"/>
              </a:rPr>
              <a:t>M</a:t>
            </a:r>
            <a:r>
              <a:rPr lang="en-US" sz="2600" b="1"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ax: </a:t>
            </a:r>
            <a:r>
              <a:rPr lang="en-US" sz="26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This denotes the maximum value observed for each variable in the dataset. For instance, the maximum value for the 'total_runs_currentdelivery' variable is 10, indicating that the highest total runs scored in a single delivery is 10.</a:t>
            </a:r>
          </a:p>
          <a:p>
            <a:pPr>
              <a:lnSpc>
                <a:spcPct val="110000"/>
              </a:lnSpc>
            </a:pPr>
            <a:endParaRPr lang="en-US" sz="1000" dirty="0"/>
          </a:p>
        </p:txBody>
      </p:sp>
    </p:spTree>
    <p:extLst>
      <p:ext uri="{BB962C8B-B14F-4D97-AF65-F5344CB8AC3E}">
        <p14:creationId xmlns:p14="http://schemas.microsoft.com/office/powerpoint/2010/main" val="3464054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DA9942F-A18C-9E9D-BF08-9291C54E1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B705E-5284-98E7-4CE7-C4B0616B7143}"/>
              </a:ext>
            </a:extLst>
          </p:cNvPr>
          <p:cNvSpPr>
            <a:spLocks noGrp="1"/>
          </p:cNvSpPr>
          <p:nvPr>
            <p:ph type="title"/>
          </p:nvPr>
        </p:nvSpPr>
        <p:spPr>
          <a:xfrm>
            <a:off x="354488" y="257443"/>
            <a:ext cx="7326472" cy="817325"/>
          </a:xfrm>
        </p:spPr>
        <p:txBody>
          <a:bodyPr vert="horz" lIns="91440" tIns="45720" rIns="91440" bIns="45720" rtlCol="0" anchor="b">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Summary Statistics – df2</a:t>
            </a:r>
          </a:p>
        </p:txBody>
      </p:sp>
      <p:pic>
        <p:nvPicPr>
          <p:cNvPr id="6" name="Picture 5" descr="A screenshot of a computer screen&#10;&#10;Description automatically generated">
            <a:extLst>
              <a:ext uri="{FF2B5EF4-FFF2-40B4-BE49-F238E27FC236}">
                <a16:creationId xmlns:a16="http://schemas.microsoft.com/office/drawing/2014/main" id="{689FBF0D-A95C-2703-EC53-A3A720803C0C}"/>
              </a:ext>
            </a:extLst>
          </p:cNvPr>
          <p:cNvPicPr>
            <a:picLocks noChangeAspect="1"/>
          </p:cNvPicPr>
          <p:nvPr/>
        </p:nvPicPr>
        <p:blipFill>
          <a:blip r:embed="rId2"/>
          <a:stretch>
            <a:fillRect/>
          </a:stretch>
        </p:blipFill>
        <p:spPr>
          <a:xfrm>
            <a:off x="3344129" y="1719470"/>
            <a:ext cx="5507269" cy="4722483"/>
          </a:xfrm>
          <a:prstGeom prst="rect">
            <a:avLst/>
          </a:prstGeom>
        </p:spPr>
      </p:pic>
    </p:spTree>
    <p:extLst>
      <p:ext uri="{BB962C8B-B14F-4D97-AF65-F5344CB8AC3E}">
        <p14:creationId xmlns:p14="http://schemas.microsoft.com/office/powerpoint/2010/main" val="2992586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23CF07-AAA9-DC0B-9E00-84313AE45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5DA5D4-03F1-3F3A-6143-602F498A8695}"/>
              </a:ext>
            </a:extLst>
          </p:cNvPr>
          <p:cNvSpPr>
            <a:spLocks noGrp="1"/>
          </p:cNvSpPr>
          <p:nvPr>
            <p:ph type="title"/>
          </p:nvPr>
        </p:nvSpPr>
        <p:spPr>
          <a:xfrm>
            <a:off x="512618" y="263237"/>
            <a:ext cx="10972799" cy="1143737"/>
          </a:xfrm>
        </p:spPr>
        <p:txBody>
          <a:bodyPr anchor="b">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Observations from Summary Statistics – df2</a:t>
            </a:r>
          </a:p>
        </p:txBody>
      </p:sp>
      <p:sp>
        <p:nvSpPr>
          <p:cNvPr id="16" name="Content Placeholder 2">
            <a:extLst>
              <a:ext uri="{FF2B5EF4-FFF2-40B4-BE49-F238E27FC236}">
                <a16:creationId xmlns:a16="http://schemas.microsoft.com/office/drawing/2014/main" id="{0B1FB101-E197-403A-09DB-368A198E3C06}"/>
              </a:ext>
            </a:extLst>
          </p:cNvPr>
          <p:cNvSpPr>
            <a:spLocks noGrp="1"/>
          </p:cNvSpPr>
          <p:nvPr>
            <p:ph idx="1"/>
          </p:nvPr>
        </p:nvSpPr>
        <p:spPr>
          <a:xfrm>
            <a:off x="969818" y="1670211"/>
            <a:ext cx="9850582" cy="4384225"/>
          </a:xfrm>
        </p:spPr>
        <p:txBody>
          <a:bodyPr>
            <a:noAutofit/>
          </a:bodyPr>
          <a:lstStyle/>
          <a:p>
            <a:pPr>
              <a:lnSpc>
                <a:spcPct val="110000"/>
              </a:lnSpc>
            </a:pPr>
            <a:r>
              <a:rPr lang="en-US" sz="1500" b="1" dirty="0">
                <a:latin typeface="Helvetica Neue" panose="02000503000000020004" pitchFamily="2" charset="0"/>
                <a:ea typeface="Helvetica Neue" panose="02000503000000020004" pitchFamily="2" charset="0"/>
                <a:cs typeface="Helvetica Neue" panose="02000503000000020004" pitchFamily="2" charset="0"/>
              </a:rPr>
              <a:t>Count: </a:t>
            </a:r>
            <a:r>
              <a:rPr lang="en-US" sz="1500" dirty="0">
                <a:latin typeface="Helvetica Neue" panose="02000503000000020004" pitchFamily="2" charset="0"/>
                <a:ea typeface="Helvetica Neue" panose="02000503000000020004" pitchFamily="2" charset="0"/>
                <a:cs typeface="Helvetica Neue" panose="02000503000000020004" pitchFamily="2" charset="0"/>
              </a:rPr>
              <a:t>756 observations for each variable.  </a:t>
            </a:r>
          </a:p>
          <a:p>
            <a:pPr>
              <a:lnSpc>
                <a:spcPct val="110000"/>
              </a:lnSpc>
            </a:pPr>
            <a:r>
              <a:rPr lang="en-US" sz="1500" b="1" dirty="0">
                <a:latin typeface="Helvetica Neue" panose="02000503000000020004" pitchFamily="2" charset="0"/>
                <a:ea typeface="Helvetica Neue" panose="02000503000000020004" pitchFamily="2" charset="0"/>
                <a:cs typeface="Helvetica Neue" panose="02000503000000020004" pitchFamily="2" charset="0"/>
              </a:rPr>
              <a:t>Mean: </a:t>
            </a:r>
            <a:r>
              <a:rPr lang="en-US" sz="1500" dirty="0">
                <a:latin typeface="Helvetica Neue" panose="02000503000000020004" pitchFamily="2" charset="0"/>
                <a:ea typeface="Helvetica Neue" panose="02000503000000020004" pitchFamily="2" charset="0"/>
                <a:cs typeface="Helvetica Neue" panose="02000503000000020004" pitchFamily="2" charset="0"/>
              </a:rPr>
              <a:t>Around 3% matches had Duckworth Lewis method applied. Teams won by approximately 13 runs on average with around 3 wickets remaining on average.  </a:t>
            </a:r>
          </a:p>
          <a:p>
            <a:pPr>
              <a:lnSpc>
                <a:spcPct val="110000"/>
              </a:lnSpc>
            </a:pPr>
            <a:r>
              <a:rPr lang="en-US" sz="1500" b="1" dirty="0">
                <a:latin typeface="Helvetica Neue" panose="02000503000000020004" pitchFamily="2" charset="0"/>
                <a:ea typeface="Helvetica Neue" panose="02000503000000020004" pitchFamily="2" charset="0"/>
                <a:cs typeface="Helvetica Neue" panose="02000503000000020004" pitchFamily="2" charset="0"/>
              </a:rPr>
              <a:t>Standard Deviation (std):  </a:t>
            </a:r>
            <a:r>
              <a:rPr lang="en-US" sz="1500" dirty="0">
                <a:latin typeface="Helvetica Neue" panose="02000503000000020004" pitchFamily="2" charset="0"/>
                <a:ea typeface="Helvetica Neue" panose="02000503000000020004" pitchFamily="2" charset="0"/>
                <a:cs typeface="Helvetica Neue" panose="02000503000000020004" pitchFamily="2" charset="0"/>
              </a:rPr>
              <a:t>Standard deviation is about 0.16 for dl_applied,  around 23.47 for win_by_runs, and approximately 3.39 for win_by_wickets.</a:t>
            </a:r>
          </a:p>
          <a:p>
            <a:pPr>
              <a:lnSpc>
                <a:spcPct val="110000"/>
              </a:lnSpc>
            </a:pPr>
            <a:r>
              <a:rPr lang="en-US" sz="1500" b="1" dirty="0">
                <a:latin typeface="Helvetica Neue" panose="02000503000000020004" pitchFamily="2" charset="0"/>
                <a:ea typeface="Helvetica Neue" panose="02000503000000020004" pitchFamily="2" charset="0"/>
                <a:cs typeface="Helvetica Neue" panose="02000503000000020004" pitchFamily="2" charset="0"/>
              </a:rPr>
              <a:t>Min:  </a:t>
            </a:r>
            <a:r>
              <a:rPr lang="en-US" sz="1500" dirty="0">
                <a:latin typeface="Helvetica Neue" panose="02000503000000020004" pitchFamily="2" charset="0"/>
                <a:ea typeface="Helvetica Neue" panose="02000503000000020004" pitchFamily="2" charset="0"/>
                <a:cs typeface="Helvetica Neue" panose="02000503000000020004" pitchFamily="2" charset="0"/>
              </a:rPr>
              <a:t>Some matches had no Duckworth Lewis method applied, won the matches with no runs and also, won with no wickets remaining.  </a:t>
            </a:r>
          </a:p>
          <a:p>
            <a:pPr>
              <a:lnSpc>
                <a:spcPct val="110000"/>
              </a:lnSpc>
            </a:pPr>
            <a:r>
              <a:rPr lang="en-US" sz="1500" b="1" i="0" u="none" strike="noStrike" dirty="0">
                <a:solidFill>
                  <a:srgbClr val="000000"/>
                </a:solidFill>
                <a:effectLst/>
                <a:latin typeface="Helvetica Neue" panose="02000503000000020004" pitchFamily="2" charset="0"/>
              </a:rPr>
              <a:t>25th, 50th (Median), and 75th Percentiles: </a:t>
            </a:r>
            <a:r>
              <a:rPr lang="en-US" sz="1500" dirty="0">
                <a:latin typeface="Helvetica Neue" panose="02000503000000020004" pitchFamily="2" charset="0"/>
                <a:ea typeface="Helvetica Neue" panose="02000503000000020004" pitchFamily="2" charset="0"/>
                <a:cs typeface="Helvetica Neue" panose="02000503000000020004" pitchFamily="2" charset="0"/>
              </a:rPr>
              <a:t>25% had dl_applied=0, 50% had it=0, and 75% had it&lt;=0.  25% had win_by_runs=0, 50% had it=0, and 75% had it&lt;=19.  25% had win_by_wickets=0, 50% had it=4, and 75% had it&lt;=6.  </a:t>
            </a:r>
          </a:p>
          <a:p>
            <a:pPr>
              <a:lnSpc>
                <a:spcPct val="110000"/>
              </a:lnSpc>
            </a:pPr>
            <a:r>
              <a:rPr lang="en-US" sz="1500" b="1" dirty="0">
                <a:latin typeface="Helvetica Neue" panose="02000503000000020004" pitchFamily="2" charset="0"/>
                <a:ea typeface="Helvetica Neue" panose="02000503000000020004" pitchFamily="2" charset="0"/>
                <a:cs typeface="Helvetica Neue" panose="02000503000000020004" pitchFamily="2" charset="0"/>
              </a:rPr>
              <a:t>Max:  </a:t>
            </a:r>
            <a:r>
              <a:rPr lang="en-US" sz="1500" dirty="0">
                <a:latin typeface="Helvetica Neue" panose="02000503000000020004" pitchFamily="2" charset="0"/>
                <a:ea typeface="Helvetica Neue" panose="02000503000000020004" pitchFamily="2" charset="0"/>
                <a:cs typeface="Helvetica Neue" panose="02000503000000020004" pitchFamily="2" charset="0"/>
              </a:rPr>
              <a:t>Maximum value is 1, indicating Duckworth Lewis method applied in some matches for dl_applied. Maximum value is 146, indicating significant victory margins for win_by_runs.  Maximum value is 10, showing matches won with 10 wickets remaining for win_by_wickets. </a:t>
            </a:r>
          </a:p>
        </p:txBody>
      </p:sp>
    </p:spTree>
    <p:extLst>
      <p:ext uri="{BB962C8B-B14F-4D97-AF65-F5344CB8AC3E}">
        <p14:creationId xmlns:p14="http://schemas.microsoft.com/office/powerpoint/2010/main" val="1687134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DA9942F-A18C-9E9D-BF08-9291C54E1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B705E-5284-98E7-4CE7-C4B0616B7143}"/>
              </a:ext>
            </a:extLst>
          </p:cNvPr>
          <p:cNvSpPr>
            <a:spLocks noGrp="1"/>
          </p:cNvSpPr>
          <p:nvPr>
            <p:ph type="title"/>
          </p:nvPr>
        </p:nvSpPr>
        <p:spPr>
          <a:xfrm>
            <a:off x="354488" y="257443"/>
            <a:ext cx="7326472" cy="817325"/>
          </a:xfrm>
        </p:spPr>
        <p:txBody>
          <a:bodyPr vert="horz" lIns="91440" tIns="45720" rIns="91440" bIns="45720" rtlCol="0" anchor="b">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Summary Statistics – df3</a:t>
            </a:r>
          </a:p>
        </p:txBody>
      </p:sp>
      <p:pic>
        <p:nvPicPr>
          <p:cNvPr id="8" name="Picture 7" descr="A screenshot of a graph&#10;&#10;Description automatically generated">
            <a:extLst>
              <a:ext uri="{FF2B5EF4-FFF2-40B4-BE49-F238E27FC236}">
                <a16:creationId xmlns:a16="http://schemas.microsoft.com/office/drawing/2014/main" id="{35647859-8F41-89C6-8955-57E37A2C2668}"/>
              </a:ext>
            </a:extLst>
          </p:cNvPr>
          <p:cNvPicPr>
            <a:picLocks noChangeAspect="1"/>
          </p:cNvPicPr>
          <p:nvPr/>
        </p:nvPicPr>
        <p:blipFill>
          <a:blip r:embed="rId2"/>
          <a:stretch>
            <a:fillRect/>
          </a:stretch>
        </p:blipFill>
        <p:spPr>
          <a:xfrm>
            <a:off x="2044129" y="1719470"/>
            <a:ext cx="8107268" cy="4722483"/>
          </a:xfrm>
          <a:prstGeom prst="rect">
            <a:avLst/>
          </a:prstGeom>
        </p:spPr>
      </p:pic>
    </p:spTree>
    <p:extLst>
      <p:ext uri="{BB962C8B-B14F-4D97-AF65-F5344CB8AC3E}">
        <p14:creationId xmlns:p14="http://schemas.microsoft.com/office/powerpoint/2010/main" val="4018030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23CF07-AAA9-DC0B-9E00-84313AE45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5DA5D4-03F1-3F3A-6143-602F498A8695}"/>
              </a:ext>
            </a:extLst>
          </p:cNvPr>
          <p:cNvSpPr>
            <a:spLocks noGrp="1"/>
          </p:cNvSpPr>
          <p:nvPr>
            <p:ph type="title"/>
          </p:nvPr>
        </p:nvSpPr>
        <p:spPr>
          <a:xfrm>
            <a:off x="512618" y="263237"/>
            <a:ext cx="10972799" cy="1143737"/>
          </a:xfrm>
        </p:spPr>
        <p:txBody>
          <a:bodyPr anchor="b">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Observations from Summary Statistics – df3</a:t>
            </a:r>
          </a:p>
        </p:txBody>
      </p:sp>
      <p:sp>
        <p:nvSpPr>
          <p:cNvPr id="16" name="Content Placeholder 2">
            <a:extLst>
              <a:ext uri="{FF2B5EF4-FFF2-40B4-BE49-F238E27FC236}">
                <a16:creationId xmlns:a16="http://schemas.microsoft.com/office/drawing/2014/main" id="{0B1FB101-E197-403A-09DB-368A198E3C06}"/>
              </a:ext>
            </a:extLst>
          </p:cNvPr>
          <p:cNvSpPr>
            <a:spLocks noGrp="1"/>
          </p:cNvSpPr>
          <p:nvPr>
            <p:ph idx="1"/>
          </p:nvPr>
        </p:nvSpPr>
        <p:spPr>
          <a:xfrm>
            <a:off x="969818" y="1670211"/>
            <a:ext cx="9850582" cy="4441222"/>
          </a:xfrm>
        </p:spPr>
        <p:txBody>
          <a:bodyPr>
            <a:normAutofit fontScale="70000" lnSpcReduction="20000"/>
          </a:bodyPr>
          <a:lstStyle/>
          <a:p>
            <a:pPr algn="l"/>
            <a:r>
              <a:rPr lang="en-US" sz="2100" b="1" i="0" u="none" strike="noStrike" dirty="0">
                <a:solidFill>
                  <a:srgbClr val="000000"/>
                </a:solidFill>
                <a:effectLst/>
                <a:latin typeface="Helvetica Neue" panose="02000503000000020004" pitchFamily="2" charset="0"/>
              </a:rPr>
              <a:t>Count: </a:t>
            </a:r>
            <a:r>
              <a:rPr lang="en-US" sz="2100" b="0" i="0" u="none" strike="noStrike" dirty="0">
                <a:solidFill>
                  <a:srgbClr val="000000"/>
                </a:solidFill>
                <a:effectLst/>
                <a:latin typeface="Helvetica Neue" panose="02000503000000020004" pitchFamily="2" charset="0"/>
              </a:rPr>
              <a:t>There are 516 observations in the dataset for each variable, indicating the total number of data points available.</a:t>
            </a:r>
          </a:p>
          <a:p>
            <a:pPr algn="l"/>
            <a:r>
              <a:rPr lang="en-US" sz="2100" b="1" i="0" u="none" strike="noStrike" dirty="0">
                <a:solidFill>
                  <a:srgbClr val="000000"/>
                </a:solidFill>
                <a:effectLst/>
                <a:latin typeface="Helvetica Neue" panose="02000503000000020004" pitchFamily="2" charset="0"/>
              </a:rPr>
              <a:t>Mean: </a:t>
            </a:r>
            <a:r>
              <a:rPr lang="en-US" sz="2100" b="0" i="0" u="none" strike="noStrike" dirty="0">
                <a:solidFill>
                  <a:srgbClr val="000000"/>
                </a:solidFill>
                <a:effectLst/>
                <a:latin typeface="Helvetica Neue" panose="02000503000000020004" pitchFamily="2" charset="0"/>
              </a:rPr>
              <a:t>The mean represents the average value of each variable across all observations. For example, the average total runs scored overall matches is approximately 430.63, the average number of times out is about 17.06, the average number of balls faced is around 335.65, and the average strikerate is roughly 105.43.</a:t>
            </a:r>
          </a:p>
          <a:p>
            <a:pPr algn="l"/>
            <a:r>
              <a:rPr lang="en-US" sz="2100" b="1" i="0" u="none" strike="noStrike" dirty="0">
                <a:solidFill>
                  <a:srgbClr val="000000"/>
                </a:solidFill>
                <a:effectLst/>
                <a:latin typeface="Helvetica Neue" panose="02000503000000020004" pitchFamily="2" charset="0"/>
              </a:rPr>
              <a:t>Standard Deviation (Std): </a:t>
            </a:r>
            <a:r>
              <a:rPr lang="en-US" sz="2100" b="0" i="0" u="none" strike="noStrike" dirty="0">
                <a:solidFill>
                  <a:srgbClr val="000000"/>
                </a:solidFill>
                <a:effectLst/>
                <a:latin typeface="Helvetica Neue" panose="02000503000000020004" pitchFamily="2" charset="0"/>
              </a:rPr>
              <a:t>Standard deviation measures the dispersion or spread of the data points around the mean. A higher standard deviation indicates greater variability in the data. For instance, the standard deviation of total runs overall matches is 882.28, suggesting a wide range of scores across different matches.</a:t>
            </a:r>
          </a:p>
          <a:p>
            <a:pPr algn="l"/>
            <a:r>
              <a:rPr lang="en-US" sz="2100" b="1" i="0" u="none" strike="noStrike" dirty="0">
                <a:solidFill>
                  <a:srgbClr val="000000"/>
                </a:solidFill>
                <a:effectLst/>
                <a:latin typeface="Helvetica Neue" panose="02000503000000020004" pitchFamily="2" charset="0"/>
              </a:rPr>
              <a:t>Minimum (Min) and Maximum (Max): </a:t>
            </a:r>
            <a:r>
              <a:rPr lang="en-US" sz="2100" b="0" i="0" u="none" strike="noStrike" dirty="0">
                <a:solidFill>
                  <a:srgbClr val="000000"/>
                </a:solidFill>
                <a:effectLst/>
                <a:latin typeface="Helvetica Neue" panose="02000503000000020004" pitchFamily="2" charset="0"/>
              </a:rPr>
              <a:t>These values represent the smallest and largest observations in the dataset, respectively. For example, the minimum total runs scored overall matches is 0, while the maximum is 5426.</a:t>
            </a:r>
          </a:p>
          <a:p>
            <a:pPr algn="l"/>
            <a:r>
              <a:rPr lang="en-US" sz="2100" b="1" i="0" u="none" strike="noStrike" dirty="0">
                <a:solidFill>
                  <a:srgbClr val="000000"/>
                </a:solidFill>
                <a:effectLst/>
                <a:latin typeface="Helvetica Neue" panose="02000503000000020004" pitchFamily="2" charset="0"/>
              </a:rPr>
              <a:t>25th, 50th (Median), and 75th Percentiles: </a:t>
            </a:r>
            <a:r>
              <a:rPr lang="en-US" sz="2100" b="0" i="0" u="none" strike="noStrike" dirty="0">
                <a:solidFill>
                  <a:srgbClr val="000000"/>
                </a:solidFill>
                <a:effectLst/>
                <a:latin typeface="Helvetica Neue" panose="02000503000000020004" pitchFamily="2" charset="0"/>
              </a:rPr>
              <a:t>These percentiles divide the data into four equal parts, with 25% of the data falling below the 25th percentile, 50% below the median (50th percentile), and 75% below the 75th percentile. They provide insights into the distribution of the data. For instance, the median number of balls faced is 68, indicating that half of the observations faced fewer balls than this value.</a:t>
            </a:r>
          </a:p>
          <a:p>
            <a:pPr>
              <a:lnSpc>
                <a:spcPct val="110000"/>
              </a:lnSpc>
            </a:pPr>
            <a:endParaRPr lang="en-US" sz="1000" dirty="0"/>
          </a:p>
        </p:txBody>
      </p:sp>
    </p:spTree>
    <p:extLst>
      <p:ext uri="{BB962C8B-B14F-4D97-AF65-F5344CB8AC3E}">
        <p14:creationId xmlns:p14="http://schemas.microsoft.com/office/powerpoint/2010/main" val="830532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23CF07-AAA9-DC0B-9E00-84313AE45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A3DB04-EEF9-47F0-ADA7-F58A424C5AE5}"/>
              </a:ext>
            </a:extLst>
          </p:cNvPr>
          <p:cNvSpPr>
            <a:spLocks noGrp="1"/>
          </p:cNvSpPr>
          <p:nvPr>
            <p:ph type="title"/>
          </p:nvPr>
        </p:nvSpPr>
        <p:spPr>
          <a:xfrm>
            <a:off x="1952481" y="800783"/>
            <a:ext cx="8278891" cy="1323867"/>
          </a:xfrm>
        </p:spPr>
        <p:txBody>
          <a:bodyPr anchor="b">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Correlation Analysis</a:t>
            </a:r>
          </a:p>
        </p:txBody>
      </p:sp>
      <p:sp>
        <p:nvSpPr>
          <p:cNvPr id="3" name="Content Placeholder 2">
            <a:extLst>
              <a:ext uri="{FF2B5EF4-FFF2-40B4-BE49-F238E27FC236}">
                <a16:creationId xmlns:a16="http://schemas.microsoft.com/office/drawing/2014/main" id="{038A4613-2A17-924A-9EC3-74783E3C5F05}"/>
              </a:ext>
            </a:extLst>
          </p:cNvPr>
          <p:cNvSpPr>
            <a:spLocks noGrp="1"/>
          </p:cNvSpPr>
          <p:nvPr>
            <p:ph idx="1"/>
          </p:nvPr>
        </p:nvSpPr>
        <p:spPr>
          <a:xfrm>
            <a:off x="1952481" y="2495774"/>
            <a:ext cx="8278892" cy="3273426"/>
          </a:xfrm>
        </p:spPr>
        <p:txBody>
          <a:bodyPr>
            <a:normAutofit/>
          </a:bodyPr>
          <a:lstStyle/>
          <a:p>
            <a:pPr marL="0" indent="0">
              <a:buNone/>
            </a:pPr>
            <a:r>
              <a:rPr lang="en-US" sz="18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Correlation analysis examines the relationship between pairs of variables in a dataset, determining the extent to which changes in one variable correspond to changes in another, measured by the correlation coefficient, which ranges from -1 to 1.</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555632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F3E6F82-836B-858F-ADED-19E9A71A00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2E430-211D-F4A2-1D1D-E8105326B3E0}"/>
              </a:ext>
            </a:extLst>
          </p:cNvPr>
          <p:cNvSpPr>
            <a:spLocks noGrp="1"/>
          </p:cNvSpPr>
          <p:nvPr>
            <p:ph type="title"/>
          </p:nvPr>
        </p:nvSpPr>
        <p:spPr>
          <a:xfrm>
            <a:off x="609599" y="180110"/>
            <a:ext cx="7202558" cy="1025236"/>
          </a:xfrm>
        </p:spPr>
        <p:txBody>
          <a:bodyPr vert="horz" lIns="91440" tIns="45720" rIns="91440" bIns="45720" rtlCol="0" anchor="ctr">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Correlation analysis – df1:</a:t>
            </a:r>
          </a:p>
        </p:txBody>
      </p:sp>
      <p:pic>
        <p:nvPicPr>
          <p:cNvPr id="5" name="Picture 4">
            <a:extLst>
              <a:ext uri="{FF2B5EF4-FFF2-40B4-BE49-F238E27FC236}">
                <a16:creationId xmlns:a16="http://schemas.microsoft.com/office/drawing/2014/main" id="{D5D3C6E8-E0C4-AA8E-CBDC-E4C032BFCDCB}"/>
              </a:ext>
            </a:extLst>
          </p:cNvPr>
          <p:cNvPicPr>
            <a:picLocks noChangeAspect="1"/>
          </p:cNvPicPr>
          <p:nvPr/>
        </p:nvPicPr>
        <p:blipFill>
          <a:blip r:embed="rId2"/>
          <a:stretch>
            <a:fillRect/>
          </a:stretch>
        </p:blipFill>
        <p:spPr>
          <a:xfrm>
            <a:off x="5853771" y="1759527"/>
            <a:ext cx="5625723" cy="4918363"/>
          </a:xfrm>
          <a:prstGeom prst="rect">
            <a:avLst/>
          </a:prstGeom>
        </p:spPr>
      </p:pic>
      <p:pic>
        <p:nvPicPr>
          <p:cNvPr id="8" name="Content Placeholder 7" descr="A screenshot of a computer code&#10;&#10;Description automatically generated">
            <a:extLst>
              <a:ext uri="{FF2B5EF4-FFF2-40B4-BE49-F238E27FC236}">
                <a16:creationId xmlns:a16="http://schemas.microsoft.com/office/drawing/2014/main" id="{D0049735-6D24-584D-B478-4166C65A136A}"/>
              </a:ext>
            </a:extLst>
          </p:cNvPr>
          <p:cNvPicPr>
            <a:picLocks noGrp="1" noChangeAspect="1"/>
          </p:cNvPicPr>
          <p:nvPr>
            <p:ph idx="1"/>
          </p:nvPr>
        </p:nvPicPr>
        <p:blipFill>
          <a:blip r:embed="rId3"/>
          <a:stretch>
            <a:fillRect/>
          </a:stretch>
        </p:blipFill>
        <p:spPr>
          <a:xfrm>
            <a:off x="470277" y="2161121"/>
            <a:ext cx="5625723" cy="1870551"/>
          </a:xfrm>
          <a:prstGeom prst="rect">
            <a:avLst/>
          </a:prstGeom>
        </p:spPr>
      </p:pic>
    </p:spTree>
    <p:extLst>
      <p:ext uri="{BB962C8B-B14F-4D97-AF65-F5344CB8AC3E}">
        <p14:creationId xmlns:p14="http://schemas.microsoft.com/office/powerpoint/2010/main" val="3822816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F83BE-6A60-2A1D-F542-3E78D1DF926C}"/>
              </a:ext>
            </a:extLst>
          </p:cNvPr>
          <p:cNvSpPr>
            <a:spLocks noGrp="1"/>
          </p:cNvSpPr>
          <p:nvPr>
            <p:ph type="title"/>
          </p:nvPr>
        </p:nvSpPr>
        <p:spPr>
          <a:xfrm>
            <a:off x="614678" y="552046"/>
            <a:ext cx="10964675" cy="894790"/>
          </a:xfrm>
        </p:spPr>
        <p:txBody>
          <a:bodyPr anchor="b">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INTRODUCTION</a:t>
            </a:r>
          </a:p>
        </p:txBody>
      </p:sp>
      <p:sp>
        <p:nvSpPr>
          <p:cNvPr id="3" name="Content Placeholder 2">
            <a:extLst>
              <a:ext uri="{FF2B5EF4-FFF2-40B4-BE49-F238E27FC236}">
                <a16:creationId xmlns:a16="http://schemas.microsoft.com/office/drawing/2014/main" id="{A30B2088-501D-90CA-560C-9F79F258CF60}"/>
              </a:ext>
            </a:extLst>
          </p:cNvPr>
          <p:cNvSpPr>
            <a:spLocks noGrp="1"/>
          </p:cNvSpPr>
          <p:nvPr>
            <p:ph idx="1"/>
          </p:nvPr>
        </p:nvSpPr>
        <p:spPr>
          <a:xfrm>
            <a:off x="614679" y="1759353"/>
            <a:ext cx="5939870" cy="4428088"/>
          </a:xfrm>
        </p:spPr>
        <p:txBody>
          <a:bodyPr anchor="t">
            <a:noAutofit/>
          </a:bodyPr>
          <a:lstStyle/>
          <a:p>
            <a:pPr>
              <a:lnSpc>
                <a:spcPct val="110000"/>
              </a:lnSpc>
            </a:pPr>
            <a:r>
              <a:rPr lang="en-US" sz="1600" dirty="0">
                <a:latin typeface="Helvetica Neue" panose="02000503000000020004" pitchFamily="2" charset="0"/>
                <a:ea typeface="Helvetica Neue" panose="02000503000000020004" pitchFamily="2" charset="0"/>
                <a:cs typeface="Helvetica Neue" panose="02000503000000020004" pitchFamily="2" charset="0"/>
              </a:rPr>
              <a:t>The Indian Premier League is a professional Twenty20 cricket league in India.</a:t>
            </a:r>
          </a:p>
          <a:p>
            <a:pPr>
              <a:lnSpc>
                <a:spcPct val="110000"/>
              </a:lnSpc>
            </a:pPr>
            <a:r>
              <a:rPr lang="en-US" sz="1600" dirty="0">
                <a:latin typeface="Helvetica Neue" panose="02000503000000020004" pitchFamily="2" charset="0"/>
                <a:ea typeface="Helvetica Neue" panose="02000503000000020004" pitchFamily="2" charset="0"/>
                <a:cs typeface="Helvetica Neue" panose="02000503000000020004" pitchFamily="2" charset="0"/>
              </a:rPr>
              <a:t>It is contested during March or April and May of every year by ten teams representing eight different cities in India.</a:t>
            </a:r>
          </a:p>
          <a:p>
            <a:pPr>
              <a:lnSpc>
                <a:spcPct val="110000"/>
              </a:lnSpc>
            </a:pPr>
            <a:r>
              <a:rPr lang="en-US" sz="16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IPL holds the distinction of being the most-attended cricket league globally. In 2014, it ranked sixth by average attendance among all sports leagues.</a:t>
            </a:r>
          </a:p>
          <a:p>
            <a:pPr>
              <a:lnSpc>
                <a:spcPct val="110000"/>
              </a:lnSpc>
            </a:pPr>
            <a:r>
              <a:rPr lang="en-US" sz="16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The brand value of the IPL reached a staggering US$6.3 billion in 2018, making it one of the most valuable cricket leagues in the world.</a:t>
            </a:r>
          </a:p>
          <a:p>
            <a:pPr>
              <a:lnSpc>
                <a:spcPct val="110000"/>
              </a:lnSpc>
            </a:pPr>
            <a:r>
              <a:rPr lang="en-US" sz="16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According to the Board of Control for Cricket in India (BCCI), the 2015 IPL season contributed a substantial ₹12,543.5 billion to the Gross Domestic Product (GDP) of the Indian economy.</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7" name="Graphic 6" descr="Cricket">
            <a:extLst>
              <a:ext uri="{FF2B5EF4-FFF2-40B4-BE49-F238E27FC236}">
                <a16:creationId xmlns:a16="http://schemas.microsoft.com/office/drawing/2014/main" id="{AB57CAD0-0E6A-D23C-9CFE-B63C5676C4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2315" y="2316479"/>
            <a:ext cx="3870961" cy="3870961"/>
          </a:xfrm>
          <a:prstGeom prst="rect">
            <a:avLst/>
          </a:prstGeom>
        </p:spPr>
      </p:pic>
    </p:spTree>
    <p:extLst>
      <p:ext uri="{BB962C8B-B14F-4D97-AF65-F5344CB8AC3E}">
        <p14:creationId xmlns:p14="http://schemas.microsoft.com/office/powerpoint/2010/main" val="2129444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F3E6F82-836B-858F-ADED-19E9A71A00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2E430-211D-F4A2-1D1D-E8105326B3E0}"/>
              </a:ext>
            </a:extLst>
          </p:cNvPr>
          <p:cNvSpPr>
            <a:spLocks noGrp="1"/>
          </p:cNvSpPr>
          <p:nvPr>
            <p:ph type="title"/>
          </p:nvPr>
        </p:nvSpPr>
        <p:spPr>
          <a:xfrm>
            <a:off x="609599" y="609600"/>
            <a:ext cx="7202558" cy="914400"/>
          </a:xfrm>
        </p:spPr>
        <p:txBody>
          <a:bodyPr vert="horz" lIns="91440" tIns="45720" rIns="91440" bIns="45720" rtlCol="0" anchor="ctr">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Correlation analysis – df2:</a:t>
            </a:r>
          </a:p>
        </p:txBody>
      </p:sp>
      <p:pic>
        <p:nvPicPr>
          <p:cNvPr id="3" name="Picture 2">
            <a:extLst>
              <a:ext uri="{FF2B5EF4-FFF2-40B4-BE49-F238E27FC236}">
                <a16:creationId xmlns:a16="http://schemas.microsoft.com/office/drawing/2014/main" id="{F0D00B2F-4B98-AC26-60FA-3D568FFB7660}"/>
              </a:ext>
            </a:extLst>
          </p:cNvPr>
          <p:cNvPicPr>
            <a:picLocks noChangeAspect="1"/>
          </p:cNvPicPr>
          <p:nvPr/>
        </p:nvPicPr>
        <p:blipFill>
          <a:blip r:embed="rId2"/>
          <a:stretch>
            <a:fillRect/>
          </a:stretch>
        </p:blipFill>
        <p:spPr>
          <a:xfrm>
            <a:off x="6703496" y="1620982"/>
            <a:ext cx="4878905" cy="4508086"/>
          </a:xfrm>
          <a:prstGeom prst="rect">
            <a:avLst/>
          </a:prstGeom>
        </p:spPr>
      </p:pic>
      <p:pic>
        <p:nvPicPr>
          <p:cNvPr id="9" name="Content Placeholder 8" descr="A screenshot of a computer code&#10;&#10;Description automatically generated">
            <a:extLst>
              <a:ext uri="{FF2B5EF4-FFF2-40B4-BE49-F238E27FC236}">
                <a16:creationId xmlns:a16="http://schemas.microsoft.com/office/drawing/2014/main" id="{7C50A574-F784-A2D1-16FD-ED0C66C75BFC}"/>
              </a:ext>
            </a:extLst>
          </p:cNvPr>
          <p:cNvPicPr>
            <a:picLocks noGrp="1" noChangeAspect="1"/>
          </p:cNvPicPr>
          <p:nvPr>
            <p:ph idx="1"/>
          </p:nvPr>
        </p:nvPicPr>
        <p:blipFill>
          <a:blip r:embed="rId3"/>
          <a:stretch>
            <a:fillRect/>
          </a:stretch>
        </p:blipFill>
        <p:spPr>
          <a:xfrm>
            <a:off x="609599" y="2544491"/>
            <a:ext cx="5625723" cy="1842424"/>
          </a:xfrm>
          <a:prstGeom prst="rect">
            <a:avLst/>
          </a:prstGeom>
        </p:spPr>
      </p:pic>
    </p:spTree>
    <p:extLst>
      <p:ext uri="{BB962C8B-B14F-4D97-AF65-F5344CB8AC3E}">
        <p14:creationId xmlns:p14="http://schemas.microsoft.com/office/powerpoint/2010/main" val="3611876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A2735C7-5144-B406-7BFC-F95CA33CC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2E430-211D-F4A2-1D1D-E8105326B3E0}"/>
              </a:ext>
            </a:extLst>
          </p:cNvPr>
          <p:cNvSpPr>
            <a:spLocks noGrp="1"/>
          </p:cNvSpPr>
          <p:nvPr>
            <p:ph type="title"/>
          </p:nvPr>
        </p:nvSpPr>
        <p:spPr>
          <a:xfrm>
            <a:off x="387927" y="249382"/>
            <a:ext cx="5708073" cy="789709"/>
          </a:xfrm>
        </p:spPr>
        <p:txBody>
          <a:bodyPr vert="horz" lIns="91440" tIns="45720" rIns="91440" bIns="45720" rtlCol="0" anchor="b">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Correlation analysis – df3:</a:t>
            </a:r>
          </a:p>
        </p:txBody>
      </p:sp>
      <p:pic>
        <p:nvPicPr>
          <p:cNvPr id="3" name="Picture 2">
            <a:extLst>
              <a:ext uri="{FF2B5EF4-FFF2-40B4-BE49-F238E27FC236}">
                <a16:creationId xmlns:a16="http://schemas.microsoft.com/office/drawing/2014/main" id="{A38419B5-CC09-AC18-1C1F-65C39B79D79E}"/>
              </a:ext>
            </a:extLst>
          </p:cNvPr>
          <p:cNvPicPr>
            <a:picLocks noChangeAspect="1"/>
          </p:cNvPicPr>
          <p:nvPr/>
        </p:nvPicPr>
        <p:blipFill>
          <a:blip r:embed="rId2"/>
          <a:stretch>
            <a:fillRect/>
          </a:stretch>
        </p:blipFill>
        <p:spPr>
          <a:xfrm>
            <a:off x="6664037" y="1288474"/>
            <a:ext cx="5140036" cy="4580948"/>
          </a:xfrm>
          <a:prstGeom prst="rect">
            <a:avLst/>
          </a:prstGeom>
        </p:spPr>
      </p:pic>
      <p:pic>
        <p:nvPicPr>
          <p:cNvPr id="9" name="Content Placeholder 8" descr="A computer code with text&#10;&#10;Description automatically generated">
            <a:extLst>
              <a:ext uri="{FF2B5EF4-FFF2-40B4-BE49-F238E27FC236}">
                <a16:creationId xmlns:a16="http://schemas.microsoft.com/office/drawing/2014/main" id="{716931AF-3520-698A-F7DF-884B25FA6A3D}"/>
              </a:ext>
            </a:extLst>
          </p:cNvPr>
          <p:cNvPicPr>
            <a:picLocks noGrp="1" noChangeAspect="1"/>
          </p:cNvPicPr>
          <p:nvPr>
            <p:ph idx="1"/>
          </p:nvPr>
        </p:nvPicPr>
        <p:blipFill>
          <a:blip r:embed="rId3"/>
          <a:stretch>
            <a:fillRect/>
          </a:stretch>
        </p:blipFill>
        <p:spPr>
          <a:xfrm>
            <a:off x="639573" y="2899325"/>
            <a:ext cx="5623596" cy="1462134"/>
          </a:xfrm>
          <a:prstGeom prst="rect">
            <a:avLst/>
          </a:prstGeom>
        </p:spPr>
      </p:pic>
    </p:spTree>
    <p:extLst>
      <p:ext uri="{BB962C8B-B14F-4D97-AF65-F5344CB8AC3E}">
        <p14:creationId xmlns:p14="http://schemas.microsoft.com/office/powerpoint/2010/main" val="1283477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D4D02DC-86D0-86A9-4404-26B11AF64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4FB82D-2539-5939-FF78-F95C9161FA67}"/>
              </a:ext>
            </a:extLst>
          </p:cNvPr>
          <p:cNvSpPr>
            <a:spLocks noGrp="1"/>
          </p:cNvSpPr>
          <p:nvPr>
            <p:ph type="title"/>
          </p:nvPr>
        </p:nvSpPr>
        <p:spPr>
          <a:xfrm>
            <a:off x="2494392" y="1791147"/>
            <a:ext cx="7202862" cy="1952369"/>
          </a:xfrm>
        </p:spPr>
        <p:txBody>
          <a:bodyPr vert="horz" lIns="91440" tIns="45720" rIns="91440" bIns="45720" rtlCol="0" anchor="b">
            <a:normAutofit/>
          </a:bodyPr>
          <a:lstStyle/>
          <a:p>
            <a:pPr algn="ctr"/>
            <a:r>
              <a:rPr lang="en-US" sz="4000" dirty="0">
                <a:latin typeface="Helvetica Neue" panose="02000503000000020004" pitchFamily="2" charset="0"/>
                <a:ea typeface="Helvetica Neue" panose="02000503000000020004" pitchFamily="2" charset="0"/>
                <a:cs typeface="Helvetica Neue" panose="02000503000000020004" pitchFamily="2" charset="0"/>
              </a:rPr>
              <a:t>DATA MANIPULATION</a:t>
            </a:r>
          </a:p>
        </p:txBody>
      </p:sp>
    </p:spTree>
    <p:extLst>
      <p:ext uri="{BB962C8B-B14F-4D97-AF65-F5344CB8AC3E}">
        <p14:creationId xmlns:p14="http://schemas.microsoft.com/office/powerpoint/2010/main" val="1920314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323CF07-AAA9-DC0B-9E00-84313AE45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E2F069-DA11-D8A4-8464-BEE78C99CE85}"/>
              </a:ext>
            </a:extLst>
          </p:cNvPr>
          <p:cNvSpPr>
            <a:spLocks noGrp="1"/>
          </p:cNvSpPr>
          <p:nvPr>
            <p:ph type="title"/>
          </p:nvPr>
        </p:nvSpPr>
        <p:spPr>
          <a:xfrm>
            <a:off x="1952481" y="800783"/>
            <a:ext cx="8278891" cy="1323867"/>
          </a:xfrm>
        </p:spPr>
        <p:txBody>
          <a:bodyPr vert="horz" lIns="91440" tIns="45720" rIns="91440" bIns="45720" rtlCol="0" anchor="b">
            <a:normAutofit/>
          </a:bodyPr>
          <a:lstStyle/>
          <a:p>
            <a:r>
              <a:rPr lang="en-US" sz="3200" b="1" kern="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Using Data Aggregation Technique</a:t>
            </a:r>
          </a:p>
        </p:txBody>
      </p:sp>
      <p:sp>
        <p:nvSpPr>
          <p:cNvPr id="4" name="TextBox 3">
            <a:extLst>
              <a:ext uri="{FF2B5EF4-FFF2-40B4-BE49-F238E27FC236}">
                <a16:creationId xmlns:a16="http://schemas.microsoft.com/office/drawing/2014/main" id="{4E66EE5D-0A69-1EAF-4163-07AD0E62F537}"/>
              </a:ext>
            </a:extLst>
          </p:cNvPr>
          <p:cNvSpPr txBox="1"/>
          <p:nvPr/>
        </p:nvSpPr>
        <p:spPr>
          <a:xfrm>
            <a:off x="1952481" y="2495774"/>
            <a:ext cx="8278892" cy="3273426"/>
          </a:xfrm>
          <a:prstGeom prst="rect">
            <a:avLst/>
          </a:prstGeom>
        </p:spPr>
        <p:txBody>
          <a:bodyPr vert="horz" lIns="91440" tIns="45720" rIns="91440" bIns="45720" rtlCol="0">
            <a:normAutofit/>
          </a:bodyPr>
          <a:lstStyle/>
          <a:p>
            <a:pPr>
              <a:lnSpc>
                <a:spcPct val="120000"/>
              </a:lnSpc>
              <a:spcAft>
                <a:spcPts val="600"/>
              </a:spcAft>
            </a:pPr>
            <a:r>
              <a:rPr lang="en-US"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Data aggregation involves the process of gathering and summarizing data from multiple sources or across various dimensions to provide meaningful insights or simplify complex datasets.</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748263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EE39398-60E3-A624-5FCD-81AD00795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1A5B4D-6AB4-EDA1-9403-A7B7AD050EE0}"/>
              </a:ext>
            </a:extLst>
          </p:cNvPr>
          <p:cNvSpPr>
            <a:spLocks noGrp="1"/>
          </p:cNvSpPr>
          <p:nvPr>
            <p:ph type="title"/>
          </p:nvPr>
        </p:nvSpPr>
        <p:spPr>
          <a:xfrm>
            <a:off x="484909" y="318656"/>
            <a:ext cx="3851564" cy="733968"/>
          </a:xfrm>
        </p:spPr>
        <p:txBody>
          <a:bodyPr vert="horz" lIns="91440" tIns="45720" rIns="91440" bIns="45720" rtlCol="0" anchor="b">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Data Merging</a:t>
            </a:r>
          </a:p>
        </p:txBody>
      </p:sp>
      <p:sp>
        <p:nvSpPr>
          <p:cNvPr id="9" name="TextBox 8">
            <a:extLst>
              <a:ext uri="{FF2B5EF4-FFF2-40B4-BE49-F238E27FC236}">
                <a16:creationId xmlns:a16="http://schemas.microsoft.com/office/drawing/2014/main" id="{0443FE03-EEF8-67EC-1A5F-37CD99C7C5DA}"/>
              </a:ext>
            </a:extLst>
          </p:cNvPr>
          <p:cNvSpPr txBox="1"/>
          <p:nvPr/>
        </p:nvSpPr>
        <p:spPr>
          <a:xfrm>
            <a:off x="1400429" y="4035162"/>
            <a:ext cx="4109242" cy="1770215"/>
          </a:xfrm>
          <a:prstGeom prst="rect">
            <a:avLst/>
          </a:prstGeom>
        </p:spPr>
        <p:txBody>
          <a:bodyPr vert="horz" lIns="91440" tIns="45720" rIns="91440" bIns="45720" rtlCol="0">
            <a:normAutofit/>
          </a:bodyPr>
          <a:lstStyle/>
          <a:p>
            <a:pPr algn="ctr">
              <a:lnSpc>
                <a:spcPct val="120000"/>
              </a:lnSpc>
              <a:spcBef>
                <a:spcPts val="1000"/>
              </a:spcBef>
            </a:pPr>
            <a:r>
              <a:rPr lang="en-US"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It involves combining information from multiple datasets into a single dataset</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Picture 2" descr="A screenshot of a phone&#10;&#10;Description automatically generated">
            <a:extLst>
              <a:ext uri="{FF2B5EF4-FFF2-40B4-BE49-F238E27FC236}">
                <a16:creationId xmlns:a16="http://schemas.microsoft.com/office/drawing/2014/main" id="{4F4849D2-AADC-F2ED-26A3-DD9F96C525A1}"/>
              </a:ext>
            </a:extLst>
          </p:cNvPr>
          <p:cNvPicPr>
            <a:picLocks noChangeAspect="1"/>
          </p:cNvPicPr>
          <p:nvPr/>
        </p:nvPicPr>
        <p:blipFill>
          <a:blip r:embed="rId2"/>
          <a:stretch>
            <a:fillRect/>
          </a:stretch>
        </p:blipFill>
        <p:spPr>
          <a:xfrm>
            <a:off x="1119162" y="1581203"/>
            <a:ext cx="8094112" cy="1032000"/>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8DFDACB8-A280-48DC-5F14-12021B63BF9D}"/>
              </a:ext>
            </a:extLst>
          </p:cNvPr>
          <p:cNvPicPr>
            <a:picLocks noChangeAspect="1"/>
          </p:cNvPicPr>
          <p:nvPr/>
        </p:nvPicPr>
        <p:blipFill>
          <a:blip r:embed="rId3"/>
          <a:stretch>
            <a:fillRect/>
          </a:stretch>
        </p:blipFill>
        <p:spPr>
          <a:xfrm>
            <a:off x="6794204" y="2784764"/>
            <a:ext cx="3042523" cy="3668239"/>
          </a:xfrm>
          <a:prstGeom prst="rect">
            <a:avLst/>
          </a:prstGeom>
        </p:spPr>
      </p:pic>
    </p:spTree>
    <p:extLst>
      <p:ext uri="{BB962C8B-B14F-4D97-AF65-F5344CB8AC3E}">
        <p14:creationId xmlns:p14="http://schemas.microsoft.com/office/powerpoint/2010/main" val="1263427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0A7190-01C3-EB5F-290B-2565AB617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ABADDB-45FB-FFBD-8412-413073AF4D5B}"/>
              </a:ext>
            </a:extLst>
          </p:cNvPr>
          <p:cNvSpPr>
            <a:spLocks noGrp="1"/>
          </p:cNvSpPr>
          <p:nvPr>
            <p:ph type="title"/>
          </p:nvPr>
        </p:nvSpPr>
        <p:spPr>
          <a:xfrm>
            <a:off x="602429" y="152400"/>
            <a:ext cx="9236052" cy="1052945"/>
          </a:xfrm>
        </p:spPr>
        <p:txBody>
          <a:bodyPr vert="horz" lIns="91440" tIns="45720" rIns="91440" bIns="45720" rtlCol="0" anchor="ctr">
            <a:no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Data Aggregation that calculates the total runs scored by each batting team</a:t>
            </a:r>
          </a:p>
        </p:txBody>
      </p:sp>
      <p:pic>
        <p:nvPicPr>
          <p:cNvPr id="4" name="Picture 3" descr="A screenshot of a computer&#10;&#10;Description automatically generated">
            <a:extLst>
              <a:ext uri="{FF2B5EF4-FFF2-40B4-BE49-F238E27FC236}">
                <a16:creationId xmlns:a16="http://schemas.microsoft.com/office/drawing/2014/main" id="{9EB0EF64-64E7-6C20-69C0-27A3A16FCC04}"/>
              </a:ext>
            </a:extLst>
          </p:cNvPr>
          <p:cNvPicPr>
            <a:picLocks noChangeAspect="1"/>
          </p:cNvPicPr>
          <p:nvPr/>
        </p:nvPicPr>
        <p:blipFill>
          <a:blip r:embed="rId2"/>
          <a:stretch>
            <a:fillRect/>
          </a:stretch>
        </p:blipFill>
        <p:spPr>
          <a:xfrm>
            <a:off x="2027036" y="1357745"/>
            <a:ext cx="8493748" cy="4522922"/>
          </a:xfrm>
          <a:prstGeom prst="rect">
            <a:avLst/>
          </a:prstGeom>
        </p:spPr>
      </p:pic>
    </p:spTree>
    <p:extLst>
      <p:ext uri="{BB962C8B-B14F-4D97-AF65-F5344CB8AC3E}">
        <p14:creationId xmlns:p14="http://schemas.microsoft.com/office/powerpoint/2010/main" val="3736151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0A7190-01C3-EB5F-290B-2565AB617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ABADDB-45FB-FFBD-8412-413073AF4D5B}"/>
              </a:ext>
            </a:extLst>
          </p:cNvPr>
          <p:cNvSpPr>
            <a:spLocks noGrp="1"/>
          </p:cNvSpPr>
          <p:nvPr>
            <p:ph type="title"/>
          </p:nvPr>
        </p:nvSpPr>
        <p:spPr>
          <a:xfrm>
            <a:off x="602428" y="162047"/>
            <a:ext cx="8738341" cy="1088020"/>
          </a:xfrm>
        </p:spPr>
        <p:txBody>
          <a:bodyPr vert="horz" lIns="91440" tIns="45720" rIns="91440" bIns="45720" rtlCol="0" anchor="ctr">
            <a:no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Data Aggregation that calculates the average strike rate of each batsman</a:t>
            </a:r>
          </a:p>
        </p:txBody>
      </p:sp>
      <p:pic>
        <p:nvPicPr>
          <p:cNvPr id="7" name="Picture 6" descr="A screenshot of a computer&#10;&#10;Description automatically generated">
            <a:extLst>
              <a:ext uri="{FF2B5EF4-FFF2-40B4-BE49-F238E27FC236}">
                <a16:creationId xmlns:a16="http://schemas.microsoft.com/office/drawing/2014/main" id="{CB1B0353-A767-1E88-F5CD-7C8E41005167}"/>
              </a:ext>
            </a:extLst>
          </p:cNvPr>
          <p:cNvPicPr>
            <a:picLocks noChangeAspect="1"/>
          </p:cNvPicPr>
          <p:nvPr/>
        </p:nvPicPr>
        <p:blipFill>
          <a:blip r:embed="rId2"/>
          <a:stretch>
            <a:fillRect/>
          </a:stretch>
        </p:blipFill>
        <p:spPr>
          <a:xfrm>
            <a:off x="1947718" y="1724891"/>
            <a:ext cx="7772400" cy="4508461"/>
          </a:xfrm>
          <a:prstGeom prst="rect">
            <a:avLst/>
          </a:prstGeom>
        </p:spPr>
      </p:pic>
    </p:spTree>
    <p:extLst>
      <p:ext uri="{BB962C8B-B14F-4D97-AF65-F5344CB8AC3E}">
        <p14:creationId xmlns:p14="http://schemas.microsoft.com/office/powerpoint/2010/main" val="658894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4D02DC-86D0-86A9-4404-26B11AF64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FC1205-1D8A-B48F-49D7-24F32E7C5625}"/>
              </a:ext>
            </a:extLst>
          </p:cNvPr>
          <p:cNvSpPr>
            <a:spLocks noGrp="1"/>
          </p:cNvSpPr>
          <p:nvPr>
            <p:ph type="title"/>
          </p:nvPr>
        </p:nvSpPr>
        <p:spPr>
          <a:xfrm>
            <a:off x="2494392" y="1791147"/>
            <a:ext cx="7202862" cy="1952369"/>
          </a:xfrm>
        </p:spPr>
        <p:txBody>
          <a:bodyPr vert="horz" lIns="91440" tIns="45720" rIns="91440" bIns="45720" rtlCol="0" anchor="b">
            <a:normAutofit/>
          </a:bodyPr>
          <a:lstStyle/>
          <a:p>
            <a:pPr algn="ctr"/>
            <a:r>
              <a:rPr lang="en-US" sz="4000" dirty="0">
                <a:latin typeface="Helvetica Neue" panose="02000503000000020004" pitchFamily="2" charset="0"/>
                <a:ea typeface="Helvetica Neue" panose="02000503000000020004" pitchFamily="2" charset="0"/>
                <a:cs typeface="Helvetica Neue" panose="02000503000000020004" pitchFamily="2" charset="0"/>
              </a:rPr>
              <a:t>DATA VISUALIZATION</a:t>
            </a:r>
          </a:p>
        </p:txBody>
      </p:sp>
    </p:spTree>
    <p:extLst>
      <p:ext uri="{BB962C8B-B14F-4D97-AF65-F5344CB8AC3E}">
        <p14:creationId xmlns:p14="http://schemas.microsoft.com/office/powerpoint/2010/main" val="1264388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19DFE9-4C06-9AA5-48DD-10C65BBCAA0A}"/>
              </a:ext>
            </a:extLst>
          </p:cNvPr>
          <p:cNvSpPr>
            <a:spLocks noGrp="1"/>
          </p:cNvSpPr>
          <p:nvPr>
            <p:ph type="title"/>
          </p:nvPr>
        </p:nvSpPr>
        <p:spPr>
          <a:xfrm>
            <a:off x="624668" y="221674"/>
            <a:ext cx="4681506" cy="817418"/>
          </a:xfrm>
        </p:spPr>
        <p:txBody>
          <a:bodyPr anchor="b">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Data Visualization</a:t>
            </a:r>
          </a:p>
        </p:txBody>
      </p:sp>
      <p:sp>
        <p:nvSpPr>
          <p:cNvPr id="3" name="Content Placeholder 2">
            <a:extLst>
              <a:ext uri="{FF2B5EF4-FFF2-40B4-BE49-F238E27FC236}">
                <a16:creationId xmlns:a16="http://schemas.microsoft.com/office/drawing/2014/main" id="{C21D47EF-D70B-2505-AF25-CCEC4D80C097}"/>
              </a:ext>
            </a:extLst>
          </p:cNvPr>
          <p:cNvSpPr>
            <a:spLocks noGrp="1"/>
          </p:cNvSpPr>
          <p:nvPr>
            <p:ph idx="1"/>
          </p:nvPr>
        </p:nvSpPr>
        <p:spPr>
          <a:xfrm>
            <a:off x="624668" y="1967345"/>
            <a:ext cx="4681506" cy="3990816"/>
          </a:xfrm>
        </p:spPr>
        <p:txBody>
          <a:bodyPr>
            <a:normAutofit/>
          </a:bodyPr>
          <a:lstStyle/>
          <a:p>
            <a:pPr marL="0" indent="0">
              <a:lnSpc>
                <a:spcPct val="110000"/>
              </a:lnSpc>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Data Visualization is data representation in a visual format such as charts, graphs, and plots. In this context, we have used four different types of visualization techniques to represent data:</a:t>
            </a:r>
          </a:p>
          <a:p>
            <a:pPr marL="0" indent="0">
              <a:lnSpc>
                <a:spcPct val="110000"/>
              </a:lnSpc>
              <a:buNone/>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10000"/>
              </a:lnSpc>
            </a:pPr>
            <a:r>
              <a:rPr lang="en-US" sz="1800" dirty="0">
                <a:latin typeface="Helvetica Neue" panose="02000503000000020004" pitchFamily="2" charset="0"/>
                <a:ea typeface="Helvetica Neue" panose="02000503000000020004" pitchFamily="2" charset="0"/>
                <a:cs typeface="Helvetica Neue" panose="02000503000000020004" pitchFamily="2" charset="0"/>
              </a:rPr>
              <a:t>Bar Chart</a:t>
            </a:r>
          </a:p>
          <a:p>
            <a:pPr>
              <a:lnSpc>
                <a:spcPct val="110000"/>
              </a:lnSpc>
            </a:pPr>
            <a:r>
              <a:rPr lang="en-US" sz="1800" dirty="0">
                <a:latin typeface="Helvetica Neue" panose="02000503000000020004" pitchFamily="2" charset="0"/>
                <a:ea typeface="Helvetica Neue" panose="02000503000000020004" pitchFamily="2" charset="0"/>
                <a:cs typeface="Helvetica Neue" panose="02000503000000020004" pitchFamily="2" charset="0"/>
              </a:rPr>
              <a:t>Line Chart</a:t>
            </a:r>
          </a:p>
          <a:p>
            <a:pPr>
              <a:lnSpc>
                <a:spcPct val="110000"/>
              </a:lnSpc>
            </a:pPr>
            <a:r>
              <a:rPr lang="en-US" sz="1800" dirty="0">
                <a:latin typeface="Helvetica Neue" panose="02000503000000020004" pitchFamily="2" charset="0"/>
                <a:ea typeface="Helvetica Neue" panose="02000503000000020004" pitchFamily="2" charset="0"/>
                <a:cs typeface="Helvetica Neue" panose="02000503000000020004" pitchFamily="2" charset="0"/>
              </a:rPr>
              <a:t>Stacked Area Chart</a:t>
            </a:r>
          </a:p>
          <a:p>
            <a:pPr>
              <a:lnSpc>
                <a:spcPct val="110000"/>
              </a:lnSpc>
            </a:pPr>
            <a:r>
              <a:rPr lang="en-US" sz="1800" dirty="0">
                <a:latin typeface="Helvetica Neue" panose="02000503000000020004" pitchFamily="2" charset="0"/>
                <a:ea typeface="Helvetica Neue" panose="02000503000000020004" pitchFamily="2" charset="0"/>
                <a:cs typeface="Helvetica Neue" panose="02000503000000020004" pitchFamily="2" charset="0"/>
              </a:rPr>
              <a:t>Stacked Bar Chart        </a:t>
            </a:r>
          </a:p>
          <a:p>
            <a:pPr marL="0" indent="0">
              <a:lnSpc>
                <a:spcPct val="110000"/>
              </a:lnSpc>
              <a:buNone/>
            </a:pPr>
            <a:endParaRPr lang="en-US" sz="1500" dirty="0"/>
          </a:p>
          <a:p>
            <a:pPr marL="0" indent="0">
              <a:lnSpc>
                <a:spcPct val="110000"/>
              </a:lnSpc>
              <a:buNone/>
            </a:pPr>
            <a:endParaRPr lang="en-US" sz="1500" dirty="0"/>
          </a:p>
        </p:txBody>
      </p:sp>
      <p:pic>
        <p:nvPicPr>
          <p:cNvPr id="13" name="Graphic 12" descr="Chart">
            <a:extLst>
              <a:ext uri="{FF2B5EF4-FFF2-40B4-BE49-F238E27FC236}">
                <a16:creationId xmlns:a16="http://schemas.microsoft.com/office/drawing/2014/main" id="{DA018B93-3A85-6E6B-0289-D7AC6112FA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04742"/>
            <a:ext cx="5676901" cy="5676901"/>
          </a:xfrm>
          <a:prstGeom prst="rect">
            <a:avLst/>
          </a:prstGeom>
        </p:spPr>
      </p:pic>
    </p:spTree>
    <p:extLst>
      <p:ext uri="{BB962C8B-B14F-4D97-AF65-F5344CB8AC3E}">
        <p14:creationId xmlns:p14="http://schemas.microsoft.com/office/powerpoint/2010/main" val="722092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1BA7680-B1FB-4B6B-2155-45DD5D6C4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ricket equipment">
            <a:extLst>
              <a:ext uri="{FF2B5EF4-FFF2-40B4-BE49-F238E27FC236}">
                <a16:creationId xmlns:a16="http://schemas.microsoft.com/office/drawing/2014/main" id="{7DB1BA19-978F-004E-3006-6106BDC22246}"/>
              </a:ext>
            </a:extLst>
          </p:cNvPr>
          <p:cNvPicPr>
            <a:picLocks noChangeAspect="1"/>
          </p:cNvPicPr>
          <p:nvPr/>
        </p:nvPicPr>
        <p:blipFill rotWithShape="1">
          <a:blip r:embed="rId2"/>
          <a:srcRect l="4546" t="23391" r="4546"/>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32383"/>
            <a:ext cx="12192000" cy="4525617"/>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F09C7B-36A9-4ED5-39DD-11BC275B7A28}"/>
              </a:ext>
            </a:extLst>
          </p:cNvPr>
          <p:cNvSpPr>
            <a:spLocks noGrp="1"/>
          </p:cNvSpPr>
          <p:nvPr>
            <p:ph type="title"/>
          </p:nvPr>
        </p:nvSpPr>
        <p:spPr>
          <a:xfrm>
            <a:off x="624506" y="3621149"/>
            <a:ext cx="8837546" cy="1870483"/>
          </a:xfrm>
        </p:spPr>
        <p:txBody>
          <a:bodyPr vert="horz" lIns="91440" tIns="45720" rIns="91440" bIns="45720" rtlCol="0" anchor="b">
            <a:normAutofit/>
          </a:bodyPr>
          <a:lstStyle/>
          <a:p>
            <a:r>
              <a:rPr lang="en-US" sz="40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Question 1: Which team has won the most matches in the dataset?</a:t>
            </a:r>
          </a:p>
        </p:txBody>
      </p:sp>
    </p:spTree>
    <p:extLst>
      <p:ext uri="{BB962C8B-B14F-4D97-AF65-F5344CB8AC3E}">
        <p14:creationId xmlns:p14="http://schemas.microsoft.com/office/powerpoint/2010/main" val="142860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AB468C-0159-46CE-B45A-89EEF5AA4549}"/>
              </a:ext>
            </a:extLst>
          </p:cNvPr>
          <p:cNvSpPr>
            <a:spLocks noGrp="1"/>
          </p:cNvSpPr>
          <p:nvPr>
            <p:ph type="title"/>
          </p:nvPr>
        </p:nvSpPr>
        <p:spPr>
          <a:xfrm>
            <a:off x="612648" y="548640"/>
            <a:ext cx="10945037" cy="1133856"/>
          </a:xfrm>
        </p:spPr>
        <p:txBody>
          <a:bodyPr anchor="t">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OBJECTIVE</a:t>
            </a:r>
          </a:p>
        </p:txBody>
      </p:sp>
      <p:graphicFrame>
        <p:nvGraphicFramePr>
          <p:cNvPr id="5" name="Content Placeholder 2">
            <a:extLst>
              <a:ext uri="{FF2B5EF4-FFF2-40B4-BE49-F238E27FC236}">
                <a16:creationId xmlns:a16="http://schemas.microsoft.com/office/drawing/2014/main" id="{0BB2ADA5-7680-192E-C13B-CF6111BD970C}"/>
              </a:ext>
            </a:extLst>
          </p:cNvPr>
          <p:cNvGraphicFramePr>
            <a:graphicFrameLocks noGrp="1"/>
          </p:cNvGraphicFramePr>
          <p:nvPr>
            <p:ph idx="1"/>
            <p:extLst>
              <p:ext uri="{D42A27DB-BD31-4B8C-83A1-F6EECF244321}">
                <p14:modId xmlns:p14="http://schemas.microsoft.com/office/powerpoint/2010/main" val="3700807016"/>
              </p:ext>
            </p:extLst>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6190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F67C3-306C-3F04-ABFB-90EC0D48DCA9}"/>
              </a:ext>
            </a:extLst>
          </p:cNvPr>
          <p:cNvSpPr>
            <a:spLocks noGrp="1"/>
          </p:cNvSpPr>
          <p:nvPr>
            <p:ph type="title"/>
          </p:nvPr>
        </p:nvSpPr>
        <p:spPr>
          <a:xfrm>
            <a:off x="624668" y="207819"/>
            <a:ext cx="4681506" cy="789708"/>
          </a:xfrm>
        </p:spPr>
        <p:txBody>
          <a:bodyPr vert="horz" lIns="91440" tIns="45720" rIns="91440" bIns="45720" rtlCol="0" anchor="b">
            <a:normAutofit fontScale="90000"/>
          </a:bodyPr>
          <a:lstStyle/>
          <a:p>
            <a:br>
              <a:rPr lang="en-US" b="1" kern="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b="1" kern="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BAR CHART</a:t>
            </a:r>
          </a:p>
        </p:txBody>
      </p:sp>
      <p:sp>
        <p:nvSpPr>
          <p:cNvPr id="9" name="TextBox 8">
            <a:extLst>
              <a:ext uri="{FF2B5EF4-FFF2-40B4-BE49-F238E27FC236}">
                <a16:creationId xmlns:a16="http://schemas.microsoft.com/office/drawing/2014/main" id="{6C9CDC12-3F1B-AAFF-9924-5E460489E17C}"/>
              </a:ext>
            </a:extLst>
          </p:cNvPr>
          <p:cNvSpPr txBox="1"/>
          <p:nvPr/>
        </p:nvSpPr>
        <p:spPr>
          <a:xfrm>
            <a:off x="624668" y="1648691"/>
            <a:ext cx="4681506" cy="4309470"/>
          </a:xfrm>
          <a:prstGeom prst="rect">
            <a:avLst/>
          </a:prstGeom>
        </p:spPr>
        <p:txBody>
          <a:bodyPr vert="horz" lIns="91440" tIns="45720" rIns="91440" bIns="45720" rtlCol="0">
            <a:normAutofit lnSpcReduction="10000"/>
          </a:bodyPr>
          <a:lstStyle/>
          <a:p>
            <a:pPr>
              <a:lnSpc>
                <a:spcPct val="110000"/>
              </a:lnSpc>
              <a:spcAft>
                <a:spcPts val="600"/>
              </a:spcAft>
            </a:pPr>
            <a:r>
              <a:rPr lang="en-US" b="1"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Bar chart</a:t>
            </a:r>
          </a:p>
          <a:p>
            <a:pPr>
              <a:lnSpc>
                <a:spcPct val="110000"/>
              </a:lnSpc>
              <a:spcAft>
                <a:spcPts val="600"/>
              </a:spcAft>
            </a:pPr>
            <a:r>
              <a:rPr lang="en-US"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A bar chart or bar graph is a chart or graph that presents categorical data with rectangular bars with heights or lengths proportional to the values that they represent. The bars can be plotted vertically or horizontally.</a:t>
            </a:r>
          </a:p>
          <a:p>
            <a:pPr>
              <a:lnSpc>
                <a:spcPct val="110000"/>
              </a:lnSpc>
              <a:spcAft>
                <a:spcPts val="600"/>
              </a:spcAft>
            </a:pPr>
            <a:r>
              <a:rPr lang="en-US" b="1"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When to use it?</a:t>
            </a:r>
          </a:p>
          <a:p>
            <a:pPr marL="285750" indent="-285750">
              <a:lnSpc>
                <a:spcPct val="110000"/>
              </a:lnSpc>
              <a:spcAft>
                <a:spcPts val="600"/>
              </a:spcAft>
              <a:buFont typeface="Arial" panose="020B0604020202020204" pitchFamily="34" charset="0"/>
              <a:buChar char="•"/>
            </a:pPr>
            <a:r>
              <a:rPr lang="en-US"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Compare categorical data.</a:t>
            </a:r>
          </a:p>
          <a:p>
            <a:pPr marL="285750" indent="-285750">
              <a:lnSpc>
                <a:spcPct val="110000"/>
              </a:lnSpc>
              <a:spcAft>
                <a:spcPts val="600"/>
              </a:spcAft>
              <a:buFont typeface="Arial" panose="020B0604020202020204" pitchFamily="34" charset="0"/>
              <a:buChar char="•"/>
            </a:pPr>
            <a:r>
              <a:rPr lang="en-US"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Comparisons among discrete categories.</a:t>
            </a:r>
          </a:p>
          <a:p>
            <a:pPr marL="285750" indent="-285750">
              <a:lnSpc>
                <a:spcPct val="110000"/>
              </a:lnSpc>
              <a:spcAft>
                <a:spcPts val="600"/>
              </a:spcAft>
              <a:buFont typeface="Arial" panose="020B0604020202020204" pitchFamily="34" charset="0"/>
              <a:buChar char="•"/>
            </a:pPr>
            <a:r>
              <a:rPr lang="en-US"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One axis of the chart shows the specific categories being compared, and the other axis represents a measured value.</a:t>
            </a:r>
          </a:p>
          <a:p>
            <a:pPr indent="-228600">
              <a:lnSpc>
                <a:spcPct val="110000"/>
              </a:lnSpc>
              <a:spcAft>
                <a:spcPts val="600"/>
              </a:spcAft>
              <a:buFont typeface="Arial" panose="020B0604020202020204" pitchFamily="34" charset="0"/>
              <a:buChar char="•"/>
            </a:pPr>
            <a:endParaRPr lang="en-US" sz="1300" dirty="0"/>
          </a:p>
        </p:txBody>
      </p:sp>
      <p:pic>
        <p:nvPicPr>
          <p:cNvPr id="22" name="Graphic 21" descr="Bar chart">
            <a:extLst>
              <a:ext uri="{FF2B5EF4-FFF2-40B4-BE49-F238E27FC236}">
                <a16:creationId xmlns:a16="http://schemas.microsoft.com/office/drawing/2014/main" id="{67320A90-DA30-FD11-9479-DB4EBB9C05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04742"/>
            <a:ext cx="5676901" cy="5676901"/>
          </a:xfrm>
          <a:prstGeom prst="rect">
            <a:avLst/>
          </a:prstGeom>
        </p:spPr>
      </p:pic>
    </p:spTree>
    <p:extLst>
      <p:ext uri="{BB962C8B-B14F-4D97-AF65-F5344CB8AC3E}">
        <p14:creationId xmlns:p14="http://schemas.microsoft.com/office/powerpoint/2010/main" val="1987690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65F7F7-2FCE-8F01-53DE-15C39342B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FF9055-412F-8E80-98A4-59C871FD9D74}"/>
              </a:ext>
            </a:extLst>
          </p:cNvPr>
          <p:cNvSpPr>
            <a:spLocks noGrp="1"/>
          </p:cNvSpPr>
          <p:nvPr>
            <p:ph type="title"/>
          </p:nvPr>
        </p:nvSpPr>
        <p:spPr>
          <a:xfrm>
            <a:off x="1030147" y="415637"/>
            <a:ext cx="9430038" cy="720436"/>
          </a:xfrm>
        </p:spPr>
        <p:txBody>
          <a:bodyPr vert="horz" lIns="91440" tIns="45720" rIns="91440" bIns="45720" rtlCol="0" anchor="b">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Code</a:t>
            </a:r>
          </a:p>
        </p:txBody>
      </p:sp>
      <p:pic>
        <p:nvPicPr>
          <p:cNvPr id="4" name="Picture 3" descr="A screenshot of a computer code&#10;&#10;Description automatically generated">
            <a:extLst>
              <a:ext uri="{FF2B5EF4-FFF2-40B4-BE49-F238E27FC236}">
                <a16:creationId xmlns:a16="http://schemas.microsoft.com/office/drawing/2014/main" id="{5C24F3B5-027F-198D-989C-CC7D9816AA34}"/>
              </a:ext>
            </a:extLst>
          </p:cNvPr>
          <p:cNvPicPr>
            <a:picLocks noChangeAspect="1"/>
          </p:cNvPicPr>
          <p:nvPr/>
        </p:nvPicPr>
        <p:blipFill>
          <a:blip r:embed="rId2"/>
          <a:stretch>
            <a:fillRect/>
          </a:stretch>
        </p:blipFill>
        <p:spPr>
          <a:xfrm>
            <a:off x="812203" y="1469425"/>
            <a:ext cx="10553253" cy="2453629"/>
          </a:xfrm>
          <a:prstGeom prst="rect">
            <a:avLst/>
          </a:prstGeom>
        </p:spPr>
      </p:pic>
    </p:spTree>
    <p:extLst>
      <p:ext uri="{BB962C8B-B14F-4D97-AF65-F5344CB8AC3E}">
        <p14:creationId xmlns:p14="http://schemas.microsoft.com/office/powerpoint/2010/main" val="38158009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DA9942F-A18C-9E9D-BF08-9291C54E1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7D3874-50CC-8BB7-81E6-7622059FB546}"/>
              </a:ext>
            </a:extLst>
          </p:cNvPr>
          <p:cNvSpPr>
            <a:spLocks noGrp="1"/>
          </p:cNvSpPr>
          <p:nvPr>
            <p:ph type="title"/>
          </p:nvPr>
        </p:nvSpPr>
        <p:spPr>
          <a:xfrm>
            <a:off x="354488" y="257443"/>
            <a:ext cx="7326472" cy="817325"/>
          </a:xfrm>
        </p:spPr>
        <p:txBody>
          <a:bodyPr vert="horz" lIns="91440" tIns="45720" rIns="91440" bIns="45720" rtlCol="0" anchor="b">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Bar Chart - Visualization</a:t>
            </a:r>
          </a:p>
        </p:txBody>
      </p:sp>
      <p:pic>
        <p:nvPicPr>
          <p:cNvPr id="9" name="Picture 8" descr="A graph of different colored rectangular objects&#10;&#10;Description automatically generated">
            <a:extLst>
              <a:ext uri="{FF2B5EF4-FFF2-40B4-BE49-F238E27FC236}">
                <a16:creationId xmlns:a16="http://schemas.microsoft.com/office/drawing/2014/main" id="{2F2773F2-78DA-C050-89BB-38E366262CB5}"/>
              </a:ext>
            </a:extLst>
          </p:cNvPr>
          <p:cNvPicPr>
            <a:picLocks noChangeAspect="1"/>
          </p:cNvPicPr>
          <p:nvPr/>
        </p:nvPicPr>
        <p:blipFill>
          <a:blip r:embed="rId2"/>
          <a:stretch>
            <a:fillRect/>
          </a:stretch>
        </p:blipFill>
        <p:spPr>
          <a:xfrm>
            <a:off x="1152753" y="1719470"/>
            <a:ext cx="9890021" cy="4722483"/>
          </a:xfrm>
          <a:prstGeom prst="rect">
            <a:avLst/>
          </a:prstGeom>
        </p:spPr>
      </p:pic>
      <p:sp>
        <p:nvSpPr>
          <p:cNvPr id="7" name="TextBox 6">
            <a:extLst>
              <a:ext uri="{FF2B5EF4-FFF2-40B4-BE49-F238E27FC236}">
                <a16:creationId xmlns:a16="http://schemas.microsoft.com/office/drawing/2014/main" id="{809604EE-61C1-F2C9-D68C-FF1F567192DC}"/>
              </a:ext>
            </a:extLst>
          </p:cNvPr>
          <p:cNvSpPr txBox="1"/>
          <p:nvPr/>
        </p:nvSpPr>
        <p:spPr>
          <a:xfrm>
            <a:off x="277091" y="5571209"/>
            <a:ext cx="11540836" cy="958618"/>
          </a:xfrm>
          <a:prstGeom prst="rect">
            <a:avLst/>
          </a:prstGeom>
        </p:spPr>
        <p:txBody>
          <a:bodyPr vert="horz" lIns="91440" tIns="45720" rIns="91440" bIns="45720" rtlCol="0">
            <a:normAutofit/>
          </a:bodyPr>
          <a:lstStyle/>
          <a:p>
            <a:pPr algn="ctr">
              <a:lnSpc>
                <a:spcPct val="120000"/>
              </a:lnSpc>
              <a:spcBef>
                <a:spcPts val="1000"/>
              </a:spcBef>
            </a:pPr>
            <a:endParaRPr lang="en-US" b="0" i="0" u="none" strike="noStrike" dirty="0">
              <a:effectLst/>
            </a:endParaRPr>
          </a:p>
        </p:txBody>
      </p:sp>
    </p:spTree>
    <p:extLst>
      <p:ext uri="{BB962C8B-B14F-4D97-AF65-F5344CB8AC3E}">
        <p14:creationId xmlns:p14="http://schemas.microsoft.com/office/powerpoint/2010/main" val="4040660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CE01-77AD-398C-3D27-4978ED2E1C09}"/>
              </a:ext>
            </a:extLst>
          </p:cNvPr>
          <p:cNvSpPr>
            <a:spLocks noGrp="1"/>
          </p:cNvSpPr>
          <p:nvPr>
            <p:ph type="title"/>
          </p:nvPr>
        </p:nvSpPr>
        <p:spPr/>
        <p:txBody>
          <a:bodyPr>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Observations</a:t>
            </a:r>
          </a:p>
        </p:txBody>
      </p:sp>
      <p:sp>
        <p:nvSpPr>
          <p:cNvPr id="3" name="Content Placeholder 2">
            <a:extLst>
              <a:ext uri="{FF2B5EF4-FFF2-40B4-BE49-F238E27FC236}">
                <a16:creationId xmlns:a16="http://schemas.microsoft.com/office/drawing/2014/main" id="{1AAD6428-96B6-FBA8-DCCB-AAAE79D4841C}"/>
              </a:ext>
            </a:extLst>
          </p:cNvPr>
          <p:cNvSpPr>
            <a:spLocks noGrp="1"/>
          </p:cNvSpPr>
          <p:nvPr>
            <p:ph idx="1"/>
          </p:nvPr>
        </p:nvSpPr>
        <p:spPr/>
        <p:txBody>
          <a:bodyPr>
            <a:normAutofit/>
          </a:bodyPr>
          <a:lstStyle/>
          <a:p>
            <a:r>
              <a:rPr lang="en-US" sz="1800" b="0" i="0" u="none" strike="noStrike" dirty="0">
                <a:solidFill>
                  <a:srgbClr val="000000"/>
                </a:solidFill>
                <a:effectLst/>
                <a:latin typeface="Helvetica Neue" panose="02000503000000020004" pitchFamily="2" charset="0"/>
              </a:rPr>
              <a:t>The bar plot illustrates the number of wins for the top 10 winning teams in the dataset.</a:t>
            </a:r>
          </a:p>
          <a:p>
            <a:r>
              <a:rPr lang="en-US" sz="1800" b="0" i="0" u="none" strike="noStrike" dirty="0">
                <a:solidFill>
                  <a:srgbClr val="000000"/>
                </a:solidFill>
                <a:effectLst/>
                <a:latin typeface="Helvetica Neue" panose="02000503000000020004" pitchFamily="2" charset="0"/>
              </a:rPr>
              <a:t>Each bar represents a team, and its length corresponds to the number of wins accumulated by that team. </a:t>
            </a:r>
          </a:p>
          <a:p>
            <a:r>
              <a:rPr lang="en-US" sz="1800" b="0" i="0" u="none" strike="noStrike" dirty="0">
                <a:solidFill>
                  <a:srgbClr val="000000"/>
                </a:solidFill>
                <a:effectLst/>
                <a:latin typeface="Helvetica Neue" panose="02000503000000020004" pitchFamily="2" charset="0"/>
              </a:rPr>
              <a:t>From the visualization, it is evident that Mumbai Indians hold the highest number of wins, followed by Chennai Super Kings and Kolkata Knight Riders. </a:t>
            </a:r>
          </a:p>
          <a:p>
            <a:r>
              <a:rPr lang="en-US" sz="1800" b="0" i="0" u="none" strike="noStrike" dirty="0">
                <a:solidFill>
                  <a:srgbClr val="000000"/>
                </a:solidFill>
                <a:effectLst/>
                <a:latin typeface="Helvetica Neue" panose="02000503000000020004" pitchFamily="2" charset="0"/>
              </a:rPr>
              <a:t>The plot provides a clear comparison of the success rates among the top-performing teams, offering insights into their dominance in the league. </a:t>
            </a:r>
          </a:p>
          <a:p>
            <a:r>
              <a:rPr lang="en-US" sz="1800" b="0" i="0" u="none" strike="noStrike" dirty="0">
                <a:solidFill>
                  <a:srgbClr val="000000"/>
                </a:solidFill>
                <a:effectLst/>
                <a:latin typeface="Helvetica Neue" panose="02000503000000020004" pitchFamily="2" charset="0"/>
              </a:rPr>
              <a:t>Overall, it showcases the competitive landscape of the teams in the dataset, with Mumbai Indians emerging as the most successful team based on the number of wins.</a:t>
            </a:r>
            <a:endParaRPr lang="en-US" sz="1800" dirty="0"/>
          </a:p>
        </p:txBody>
      </p:sp>
    </p:spTree>
    <p:extLst>
      <p:ext uri="{BB962C8B-B14F-4D97-AF65-F5344CB8AC3E}">
        <p14:creationId xmlns:p14="http://schemas.microsoft.com/office/powerpoint/2010/main" val="14438244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1922D2-D397-9EA4-A66D-55B0884D1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33E786-2339-06DE-B6A4-8A6239F7DFC6}"/>
              </a:ext>
            </a:extLst>
          </p:cNvPr>
          <p:cNvSpPr>
            <a:spLocks noGrp="1"/>
          </p:cNvSpPr>
          <p:nvPr>
            <p:ph type="title"/>
          </p:nvPr>
        </p:nvSpPr>
        <p:spPr>
          <a:xfrm>
            <a:off x="612649" y="548639"/>
            <a:ext cx="3494314" cy="5786638"/>
          </a:xfrm>
        </p:spPr>
        <p:txBody>
          <a:bodyPr vert="horz" lIns="91440" tIns="45720" rIns="91440" bIns="45720" rtlCol="0" anchor="t">
            <a:normAutofit/>
          </a:bodyPr>
          <a:lstStyle/>
          <a:p>
            <a:r>
              <a:rPr lang="en-US" sz="3200" b="1" kern="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Marks and Channels Used:</a:t>
            </a:r>
          </a:p>
        </p:txBody>
      </p:sp>
      <p:graphicFrame>
        <p:nvGraphicFramePr>
          <p:cNvPr id="6" name="TextBox 3">
            <a:extLst>
              <a:ext uri="{FF2B5EF4-FFF2-40B4-BE49-F238E27FC236}">
                <a16:creationId xmlns:a16="http://schemas.microsoft.com/office/drawing/2014/main" id="{26C75B6A-17AB-7C2C-5093-A849CE822856}"/>
              </a:ext>
            </a:extLst>
          </p:cNvPr>
          <p:cNvGraphicFramePr/>
          <p:nvPr>
            <p:extLst>
              <p:ext uri="{D42A27DB-BD31-4B8C-83A1-F6EECF244321}">
                <p14:modId xmlns:p14="http://schemas.microsoft.com/office/powerpoint/2010/main" val="2451252499"/>
              </p:ext>
            </p:extLst>
          </p:nvPr>
        </p:nvGraphicFramePr>
        <p:xfrm>
          <a:off x="4608246" y="548640"/>
          <a:ext cx="6949440" cy="5786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6095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01013C5-0169-8F8C-FA57-62D87022A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ricket equipment">
            <a:extLst>
              <a:ext uri="{FF2B5EF4-FFF2-40B4-BE49-F238E27FC236}">
                <a16:creationId xmlns:a16="http://schemas.microsoft.com/office/drawing/2014/main" id="{7DB1BA19-978F-004E-3006-6106BDC22246}"/>
              </a:ext>
            </a:extLst>
          </p:cNvPr>
          <p:cNvPicPr>
            <a:picLocks noChangeAspect="1"/>
          </p:cNvPicPr>
          <p:nvPr/>
        </p:nvPicPr>
        <p:blipFill rotWithShape="1">
          <a:blip r:embed="rId2"/>
          <a:srcRect l="4546" t="23391" r="4546"/>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72932"/>
            <a:ext cx="12192000" cy="4285068"/>
          </a:xfrm>
          <a:prstGeom prst="rect">
            <a:avLst/>
          </a:prstGeom>
          <a:gradFill>
            <a:gsLst>
              <a:gs pos="0">
                <a:srgbClr val="000000">
                  <a:alpha val="0"/>
                </a:srgbClr>
              </a:gs>
              <a:gs pos="55000">
                <a:srgbClr val="000000">
                  <a:alpha val="52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F09C7B-36A9-4ED5-39DD-11BC275B7A28}"/>
              </a:ext>
            </a:extLst>
          </p:cNvPr>
          <p:cNvSpPr>
            <a:spLocks noGrp="1"/>
          </p:cNvSpPr>
          <p:nvPr>
            <p:ph type="title"/>
          </p:nvPr>
        </p:nvSpPr>
        <p:spPr>
          <a:xfrm>
            <a:off x="1731821" y="3715473"/>
            <a:ext cx="8728364" cy="1811213"/>
          </a:xfrm>
        </p:spPr>
        <p:txBody>
          <a:bodyPr vert="horz" lIns="91440" tIns="45720" rIns="91440" bIns="45720" rtlCol="0" anchor="b">
            <a:noAutofit/>
          </a:bodyPr>
          <a:lstStyle/>
          <a:p>
            <a:pPr algn="ctr"/>
            <a:r>
              <a:rPr lang="en-US" sz="40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Question 2: How does the average run rate vary across different seasons?</a:t>
            </a:r>
          </a:p>
        </p:txBody>
      </p:sp>
    </p:spTree>
    <p:extLst>
      <p:ext uri="{BB962C8B-B14F-4D97-AF65-F5344CB8AC3E}">
        <p14:creationId xmlns:p14="http://schemas.microsoft.com/office/powerpoint/2010/main" val="114621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BECEA5-9F1C-D18D-F775-FB21AA28DC1E}"/>
              </a:ext>
            </a:extLst>
          </p:cNvPr>
          <p:cNvSpPr>
            <a:spLocks noGrp="1"/>
          </p:cNvSpPr>
          <p:nvPr>
            <p:ph type="title"/>
          </p:nvPr>
        </p:nvSpPr>
        <p:spPr>
          <a:xfrm>
            <a:off x="624668" y="374073"/>
            <a:ext cx="4681506" cy="803563"/>
          </a:xfrm>
        </p:spPr>
        <p:txBody>
          <a:bodyPr vert="horz" lIns="91440" tIns="45720" rIns="91440" bIns="45720" rtlCol="0" anchor="b">
            <a:normAutofit/>
          </a:bodyPr>
          <a:lstStyle/>
          <a:p>
            <a:r>
              <a:rPr lang="en-US" sz="3200" b="1" kern="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LINE CHART</a:t>
            </a:r>
          </a:p>
        </p:txBody>
      </p:sp>
      <p:sp>
        <p:nvSpPr>
          <p:cNvPr id="3" name="TextBox 2">
            <a:extLst>
              <a:ext uri="{FF2B5EF4-FFF2-40B4-BE49-F238E27FC236}">
                <a16:creationId xmlns:a16="http://schemas.microsoft.com/office/drawing/2014/main" id="{3717DA82-8AC2-D300-9002-51A8984252CB}"/>
              </a:ext>
            </a:extLst>
          </p:cNvPr>
          <p:cNvSpPr txBox="1"/>
          <p:nvPr/>
        </p:nvSpPr>
        <p:spPr>
          <a:xfrm>
            <a:off x="624668" y="1773382"/>
            <a:ext cx="4681506" cy="4184779"/>
          </a:xfrm>
          <a:prstGeom prst="rect">
            <a:avLst/>
          </a:prstGeom>
        </p:spPr>
        <p:txBody>
          <a:bodyPr vert="horz" lIns="91440" tIns="45720" rIns="91440" bIns="45720" rtlCol="0">
            <a:normAutofit/>
          </a:bodyPr>
          <a:lstStyle/>
          <a:p>
            <a:pPr>
              <a:lnSpc>
                <a:spcPct val="110000"/>
              </a:lnSpc>
              <a:spcAft>
                <a:spcPts val="600"/>
              </a:spcAft>
            </a:pPr>
            <a:r>
              <a:rPr lang="en-US" b="1"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Line chart</a:t>
            </a:r>
          </a:p>
          <a:p>
            <a:pPr>
              <a:lnSpc>
                <a:spcPct val="110000"/>
              </a:lnSpc>
              <a:spcAft>
                <a:spcPts val="600"/>
              </a:spcAft>
            </a:pPr>
            <a:r>
              <a:rPr lang="en-US"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A line chart or line graph is a type of chart that displays information as a series of data points called 'markers' connected by straight line segments. A line chart is often used to visualize a trend in data over intervals of time – a time series – thus the line is often drawn chronologically.</a:t>
            </a:r>
          </a:p>
          <a:p>
            <a:pPr>
              <a:lnSpc>
                <a:spcPct val="110000"/>
              </a:lnSpc>
              <a:spcAft>
                <a:spcPts val="600"/>
              </a:spcAft>
            </a:pPr>
            <a:r>
              <a:rPr lang="en-US" b="1"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When to use it?</a:t>
            </a:r>
          </a:p>
          <a:p>
            <a:pPr marL="285750" indent="-228600">
              <a:lnSpc>
                <a:spcPct val="110000"/>
              </a:lnSpc>
              <a:spcAft>
                <a:spcPts val="600"/>
              </a:spcAft>
              <a:buFont typeface="Arial" panose="020B0604020202020204" pitchFamily="34" charset="0"/>
              <a:buChar char="•"/>
            </a:pPr>
            <a:r>
              <a:rPr lang="en-US"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Track changes over time</a:t>
            </a:r>
          </a:p>
          <a:p>
            <a:pPr marL="285750" indent="-228600">
              <a:lnSpc>
                <a:spcPct val="110000"/>
              </a:lnSpc>
              <a:spcAft>
                <a:spcPts val="600"/>
              </a:spcAft>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The X</a:t>
            </a:r>
            <a:r>
              <a:rPr lang="en-US"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-axis displays continuous variables</a:t>
            </a:r>
          </a:p>
          <a:p>
            <a:pPr marL="285750" indent="-228600">
              <a:lnSpc>
                <a:spcPct val="110000"/>
              </a:lnSpc>
              <a:spcAft>
                <a:spcPts val="600"/>
              </a:spcAft>
              <a:buFont typeface="Arial" panose="020B0604020202020204" pitchFamily="34" charset="0"/>
              <a:buChar char="•"/>
            </a:pPr>
            <a:r>
              <a:rPr lang="en-US"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The Y-axis displays measurement</a:t>
            </a:r>
          </a:p>
          <a:p>
            <a:pPr indent="-228600">
              <a:lnSpc>
                <a:spcPct val="110000"/>
              </a:lnSpc>
              <a:spcAft>
                <a:spcPts val="600"/>
              </a:spcAft>
              <a:buFont typeface="Arial" panose="020B0604020202020204" pitchFamily="34" charset="0"/>
              <a:buChar char="•"/>
            </a:pPr>
            <a:endParaRPr lang="en-US" sz="1400" dirty="0"/>
          </a:p>
        </p:txBody>
      </p:sp>
      <p:pic>
        <p:nvPicPr>
          <p:cNvPr id="7" name="Graphic 6" descr="Line Chart">
            <a:extLst>
              <a:ext uri="{FF2B5EF4-FFF2-40B4-BE49-F238E27FC236}">
                <a16:creationId xmlns:a16="http://schemas.microsoft.com/office/drawing/2014/main" id="{D9BE23D1-297C-6B84-4977-DBAB509BDD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04742"/>
            <a:ext cx="5676901" cy="5676901"/>
          </a:xfrm>
          <a:prstGeom prst="rect">
            <a:avLst/>
          </a:prstGeom>
        </p:spPr>
      </p:pic>
    </p:spTree>
    <p:extLst>
      <p:ext uri="{BB962C8B-B14F-4D97-AF65-F5344CB8AC3E}">
        <p14:creationId xmlns:p14="http://schemas.microsoft.com/office/powerpoint/2010/main" val="2924348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65F7F7-2FCE-8F01-53DE-15C39342B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EF9908-0984-6A30-0A5B-24696B0EAA8A}"/>
              </a:ext>
            </a:extLst>
          </p:cNvPr>
          <p:cNvSpPr>
            <a:spLocks noGrp="1"/>
          </p:cNvSpPr>
          <p:nvPr>
            <p:ph type="title"/>
          </p:nvPr>
        </p:nvSpPr>
        <p:spPr>
          <a:xfrm>
            <a:off x="1731821" y="304801"/>
            <a:ext cx="8728364" cy="734290"/>
          </a:xfrm>
        </p:spPr>
        <p:txBody>
          <a:bodyPr vert="horz" lIns="91440" tIns="45720" rIns="91440" bIns="45720" rtlCol="0" anchor="b">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Code</a:t>
            </a:r>
          </a:p>
        </p:txBody>
      </p:sp>
      <p:pic>
        <p:nvPicPr>
          <p:cNvPr id="4" name="Picture 3" descr="A screenshot of a computer code&#10;&#10;Description automatically generated">
            <a:extLst>
              <a:ext uri="{FF2B5EF4-FFF2-40B4-BE49-F238E27FC236}">
                <a16:creationId xmlns:a16="http://schemas.microsoft.com/office/drawing/2014/main" id="{77D951EE-4EC1-C182-7227-31084C4C1AEF}"/>
              </a:ext>
            </a:extLst>
          </p:cNvPr>
          <p:cNvPicPr>
            <a:picLocks noChangeAspect="1"/>
          </p:cNvPicPr>
          <p:nvPr/>
        </p:nvPicPr>
        <p:blipFill>
          <a:blip r:embed="rId2"/>
          <a:stretch>
            <a:fillRect/>
          </a:stretch>
        </p:blipFill>
        <p:spPr>
          <a:xfrm>
            <a:off x="812203" y="1680489"/>
            <a:ext cx="10553253" cy="2031500"/>
          </a:xfrm>
          <a:prstGeom prst="rect">
            <a:avLst/>
          </a:prstGeom>
        </p:spPr>
      </p:pic>
    </p:spTree>
    <p:extLst>
      <p:ext uri="{BB962C8B-B14F-4D97-AF65-F5344CB8AC3E}">
        <p14:creationId xmlns:p14="http://schemas.microsoft.com/office/powerpoint/2010/main" val="19497740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F7AEF0-D665-DCB5-6E45-63925F8856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4F3014-E8B6-6BB9-BBD2-1167C1603B92}"/>
              </a:ext>
            </a:extLst>
          </p:cNvPr>
          <p:cNvSpPr>
            <a:spLocks noGrp="1"/>
          </p:cNvSpPr>
          <p:nvPr>
            <p:ph type="title"/>
          </p:nvPr>
        </p:nvSpPr>
        <p:spPr>
          <a:xfrm>
            <a:off x="401783" y="548640"/>
            <a:ext cx="6206835" cy="753892"/>
          </a:xfrm>
        </p:spPr>
        <p:txBody>
          <a:bodyPr vert="horz" lIns="91440" tIns="45720" rIns="91440" bIns="45720" rtlCol="0" anchor="t">
            <a:normAutofit/>
          </a:bodyPr>
          <a:lstStyle/>
          <a:p>
            <a:r>
              <a:rPr lang="en-US" sz="3200" b="1" kern="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Line Chart - Visualization</a:t>
            </a:r>
          </a:p>
        </p:txBody>
      </p:sp>
      <p:sp>
        <p:nvSpPr>
          <p:cNvPr id="5" name="TextBox 4">
            <a:extLst>
              <a:ext uri="{FF2B5EF4-FFF2-40B4-BE49-F238E27FC236}">
                <a16:creationId xmlns:a16="http://schemas.microsoft.com/office/drawing/2014/main" id="{3A5B8FB9-1CAA-539D-F70A-9C392A830AAD}"/>
              </a:ext>
            </a:extLst>
          </p:cNvPr>
          <p:cNvSpPr txBox="1"/>
          <p:nvPr/>
        </p:nvSpPr>
        <p:spPr>
          <a:xfrm>
            <a:off x="614680" y="2316481"/>
            <a:ext cx="3888896" cy="3860482"/>
          </a:xfrm>
          <a:prstGeom prst="rect">
            <a:avLst/>
          </a:prstGeom>
        </p:spPr>
        <p:txBody>
          <a:bodyPr vert="horz" lIns="91440" tIns="45720" rIns="91440" bIns="45720" rtlCol="0">
            <a:normAutofit/>
          </a:bodyPr>
          <a:lstStyle/>
          <a:p>
            <a:pPr>
              <a:lnSpc>
                <a:spcPct val="120000"/>
              </a:lnSpc>
              <a:spcAft>
                <a:spcPts val="600"/>
              </a:spcAft>
            </a:pPr>
            <a:endParaRPr lang="en-US" dirty="0"/>
          </a:p>
        </p:txBody>
      </p:sp>
      <p:pic>
        <p:nvPicPr>
          <p:cNvPr id="4" name="Picture 3" descr="A graph with green line&#10;&#10;Description automatically generated">
            <a:extLst>
              <a:ext uri="{FF2B5EF4-FFF2-40B4-BE49-F238E27FC236}">
                <a16:creationId xmlns:a16="http://schemas.microsoft.com/office/drawing/2014/main" id="{8270C793-48E2-68E8-8634-92D2E82CEA2F}"/>
              </a:ext>
            </a:extLst>
          </p:cNvPr>
          <p:cNvPicPr>
            <a:picLocks noChangeAspect="1"/>
          </p:cNvPicPr>
          <p:nvPr/>
        </p:nvPicPr>
        <p:blipFill>
          <a:blip r:embed="rId2"/>
          <a:stretch>
            <a:fillRect/>
          </a:stretch>
        </p:blipFill>
        <p:spPr>
          <a:xfrm>
            <a:off x="1496292" y="1302533"/>
            <a:ext cx="8880764" cy="5270152"/>
          </a:xfrm>
          <a:prstGeom prst="rect">
            <a:avLst/>
          </a:prstGeom>
        </p:spPr>
      </p:pic>
    </p:spTree>
    <p:extLst>
      <p:ext uri="{BB962C8B-B14F-4D97-AF65-F5344CB8AC3E}">
        <p14:creationId xmlns:p14="http://schemas.microsoft.com/office/powerpoint/2010/main" val="1806222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B3399-6B1A-E9BF-24A9-87B8EFF204DF}"/>
              </a:ext>
            </a:extLst>
          </p:cNvPr>
          <p:cNvSpPr>
            <a:spLocks noGrp="1"/>
          </p:cNvSpPr>
          <p:nvPr>
            <p:ph type="title"/>
          </p:nvPr>
        </p:nvSpPr>
        <p:spPr/>
        <p:txBody>
          <a:bodyPr>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Observations</a:t>
            </a:r>
          </a:p>
        </p:txBody>
      </p:sp>
      <p:sp>
        <p:nvSpPr>
          <p:cNvPr id="3" name="Content Placeholder 2">
            <a:extLst>
              <a:ext uri="{FF2B5EF4-FFF2-40B4-BE49-F238E27FC236}">
                <a16:creationId xmlns:a16="http://schemas.microsoft.com/office/drawing/2014/main" id="{A1EC9B70-F1DC-87D0-9273-745DA4B8B58D}"/>
              </a:ext>
            </a:extLst>
          </p:cNvPr>
          <p:cNvSpPr>
            <a:spLocks noGrp="1"/>
          </p:cNvSpPr>
          <p:nvPr>
            <p:ph idx="1"/>
          </p:nvPr>
        </p:nvSpPr>
        <p:spPr/>
        <p:txBody>
          <a:bodyPr>
            <a:normAutofit/>
          </a:bodyPr>
          <a:lstStyle/>
          <a:p>
            <a:r>
              <a:rPr lang="en-US" sz="1800" b="0" i="0" u="none" strike="noStrike" dirty="0">
                <a:solidFill>
                  <a:srgbClr val="000000"/>
                </a:solidFill>
                <a:effectLst/>
                <a:latin typeface="Helvetica Neue" panose="02000503000000020004" pitchFamily="2" charset="0"/>
              </a:rPr>
              <a:t>The line plot depicts the average run rate across different seasons of the IPL (Indian Premier League). </a:t>
            </a:r>
          </a:p>
          <a:p>
            <a:r>
              <a:rPr lang="en-US" sz="1800" b="0" i="0" u="none" strike="noStrike" dirty="0">
                <a:solidFill>
                  <a:srgbClr val="000000"/>
                </a:solidFill>
                <a:effectLst/>
                <a:latin typeface="Helvetica Neue" panose="02000503000000020004" pitchFamily="2" charset="0"/>
              </a:rPr>
              <a:t>It illustrates the trend of run rates over time, providing insights into the scoring patterns in each season. </a:t>
            </a:r>
          </a:p>
          <a:p>
            <a:r>
              <a:rPr lang="en-US" sz="1800" b="0" i="0" u="none" strike="noStrike" dirty="0">
                <a:solidFill>
                  <a:srgbClr val="000000"/>
                </a:solidFill>
                <a:effectLst/>
                <a:latin typeface="Helvetica Neue" panose="02000503000000020004" pitchFamily="2" charset="0"/>
              </a:rPr>
              <a:t>From the graph, it's evident that there are fluctuations in the average run rate from season to season, with some seasons witnessing higher run rates compared to others. </a:t>
            </a:r>
          </a:p>
          <a:p>
            <a:r>
              <a:rPr lang="en-US" sz="1800" b="0" i="0" u="none" strike="noStrike" dirty="0">
                <a:solidFill>
                  <a:srgbClr val="000000"/>
                </a:solidFill>
                <a:effectLst/>
                <a:latin typeface="Helvetica Neue" panose="02000503000000020004" pitchFamily="2" charset="0"/>
              </a:rPr>
              <a:t>The highest average run rate appears to be in the IPL-2019 season, while the lowest is observed in IPL-2015. </a:t>
            </a:r>
          </a:p>
          <a:p>
            <a:r>
              <a:rPr lang="en-US" sz="1800" b="0" i="0" u="none" strike="noStrike" dirty="0">
                <a:solidFill>
                  <a:srgbClr val="000000"/>
                </a:solidFill>
                <a:effectLst/>
                <a:latin typeface="Helvetica Neue" panose="02000503000000020004" pitchFamily="2" charset="0"/>
              </a:rPr>
              <a:t>This analysis helps in understanding the pace of scoring in each IPL season and can be valuable for assessing the overall competitiveness and excitement of matches over the years.</a:t>
            </a:r>
            <a:endParaRPr lang="en-US" sz="1800" dirty="0"/>
          </a:p>
        </p:txBody>
      </p:sp>
    </p:spTree>
    <p:extLst>
      <p:ext uri="{BB962C8B-B14F-4D97-AF65-F5344CB8AC3E}">
        <p14:creationId xmlns:p14="http://schemas.microsoft.com/office/powerpoint/2010/main" val="3927006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1922D2-D397-9EA4-A66D-55B0884D1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EF2E7C-9C58-DD49-321B-6E89E813973F}"/>
              </a:ext>
            </a:extLst>
          </p:cNvPr>
          <p:cNvSpPr>
            <a:spLocks noGrp="1"/>
          </p:cNvSpPr>
          <p:nvPr>
            <p:ph type="title"/>
          </p:nvPr>
        </p:nvSpPr>
        <p:spPr>
          <a:xfrm>
            <a:off x="612649" y="548639"/>
            <a:ext cx="3494314" cy="770875"/>
          </a:xfrm>
        </p:spPr>
        <p:txBody>
          <a:bodyPr anchor="t">
            <a:normAutofit fontScale="90000"/>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DATASET</a:t>
            </a:r>
            <a:br>
              <a:rPr lang="en-US" dirty="0"/>
            </a:br>
            <a:endParaRPr lang="en-US" dirty="0"/>
          </a:p>
        </p:txBody>
      </p:sp>
      <p:graphicFrame>
        <p:nvGraphicFramePr>
          <p:cNvPr id="5" name="Content Placeholder 2">
            <a:extLst>
              <a:ext uri="{FF2B5EF4-FFF2-40B4-BE49-F238E27FC236}">
                <a16:creationId xmlns:a16="http://schemas.microsoft.com/office/drawing/2014/main" id="{B92333E7-BAD6-4D5F-85DF-11525563292E}"/>
              </a:ext>
            </a:extLst>
          </p:cNvPr>
          <p:cNvGraphicFramePr>
            <a:graphicFrameLocks noGrp="1"/>
          </p:cNvGraphicFramePr>
          <p:nvPr>
            <p:ph idx="1"/>
            <p:extLst>
              <p:ext uri="{D42A27DB-BD31-4B8C-83A1-F6EECF244321}">
                <p14:modId xmlns:p14="http://schemas.microsoft.com/office/powerpoint/2010/main" val="1202721172"/>
              </p:ext>
            </p:extLst>
          </p:nvPr>
        </p:nvGraphicFramePr>
        <p:xfrm>
          <a:off x="3877519" y="548640"/>
          <a:ext cx="7680167" cy="5786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369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1922D2-D397-9EA4-A66D-55B0884D1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35F7C1-A000-A944-B807-91625AE9C7B1}"/>
              </a:ext>
            </a:extLst>
          </p:cNvPr>
          <p:cNvSpPr>
            <a:spLocks noGrp="1"/>
          </p:cNvSpPr>
          <p:nvPr>
            <p:ph type="title"/>
          </p:nvPr>
        </p:nvSpPr>
        <p:spPr>
          <a:xfrm>
            <a:off x="612649" y="548639"/>
            <a:ext cx="3494314" cy="5786638"/>
          </a:xfrm>
        </p:spPr>
        <p:txBody>
          <a:bodyPr vert="horz" lIns="91440" tIns="45720" rIns="91440" bIns="45720" rtlCol="0" anchor="t">
            <a:normAutofit/>
          </a:bodyPr>
          <a:lstStyle/>
          <a:p>
            <a:r>
              <a:rPr lang="en-US" sz="3200" b="1" kern="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Marks and Channels Used</a:t>
            </a:r>
          </a:p>
        </p:txBody>
      </p:sp>
      <p:graphicFrame>
        <p:nvGraphicFramePr>
          <p:cNvPr id="5" name="TextBox 2">
            <a:extLst>
              <a:ext uri="{FF2B5EF4-FFF2-40B4-BE49-F238E27FC236}">
                <a16:creationId xmlns:a16="http://schemas.microsoft.com/office/drawing/2014/main" id="{E68001EB-ABF3-8F6A-8584-99FFE4382CC6}"/>
              </a:ext>
            </a:extLst>
          </p:cNvPr>
          <p:cNvGraphicFramePr/>
          <p:nvPr>
            <p:extLst>
              <p:ext uri="{D42A27DB-BD31-4B8C-83A1-F6EECF244321}">
                <p14:modId xmlns:p14="http://schemas.microsoft.com/office/powerpoint/2010/main" val="4119469539"/>
              </p:ext>
            </p:extLst>
          </p:nvPr>
        </p:nvGraphicFramePr>
        <p:xfrm>
          <a:off x="4608246" y="548640"/>
          <a:ext cx="6949440" cy="5786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2214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1BA7680-B1FB-4B6B-2155-45DD5D6C4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ricket equipment">
            <a:extLst>
              <a:ext uri="{FF2B5EF4-FFF2-40B4-BE49-F238E27FC236}">
                <a16:creationId xmlns:a16="http://schemas.microsoft.com/office/drawing/2014/main" id="{7DB1BA19-978F-004E-3006-6106BDC22246}"/>
              </a:ext>
            </a:extLst>
          </p:cNvPr>
          <p:cNvPicPr>
            <a:picLocks noChangeAspect="1"/>
          </p:cNvPicPr>
          <p:nvPr/>
        </p:nvPicPr>
        <p:blipFill rotWithShape="1">
          <a:blip r:embed="rId2"/>
          <a:srcRect l="4546" t="23391" r="4546"/>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32383"/>
            <a:ext cx="12192000" cy="4525617"/>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F09C7B-36A9-4ED5-39DD-11BC275B7A28}"/>
              </a:ext>
            </a:extLst>
          </p:cNvPr>
          <p:cNvSpPr>
            <a:spLocks noGrp="1"/>
          </p:cNvSpPr>
          <p:nvPr>
            <p:ph type="title"/>
          </p:nvPr>
        </p:nvSpPr>
        <p:spPr>
          <a:xfrm>
            <a:off x="624506" y="4224759"/>
            <a:ext cx="10927028" cy="1956121"/>
          </a:xfrm>
        </p:spPr>
        <p:txBody>
          <a:bodyPr vert="horz" lIns="91440" tIns="45720" rIns="91440" bIns="45720" rtlCol="0" anchor="b">
            <a:noAutofit/>
          </a:bodyPr>
          <a:lstStyle/>
          <a:p>
            <a:r>
              <a:rPr lang="en-US" sz="40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Question 3: What is the trend of total runs scored by each team over different seasons? </a:t>
            </a:r>
          </a:p>
        </p:txBody>
      </p:sp>
    </p:spTree>
    <p:extLst>
      <p:ext uri="{BB962C8B-B14F-4D97-AF65-F5344CB8AC3E}">
        <p14:creationId xmlns:p14="http://schemas.microsoft.com/office/powerpoint/2010/main" val="303956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51922D2-D397-9EA4-A66D-55B0884D1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9E422-1670-F3DA-400B-77BF473422F0}"/>
              </a:ext>
            </a:extLst>
          </p:cNvPr>
          <p:cNvSpPr>
            <a:spLocks noGrp="1"/>
          </p:cNvSpPr>
          <p:nvPr>
            <p:ph type="title"/>
          </p:nvPr>
        </p:nvSpPr>
        <p:spPr>
          <a:xfrm>
            <a:off x="612649" y="548639"/>
            <a:ext cx="3494314" cy="5786638"/>
          </a:xfrm>
        </p:spPr>
        <p:txBody>
          <a:bodyPr vert="horz" lIns="91440" tIns="45720" rIns="91440" bIns="45720" rtlCol="0" anchor="t">
            <a:normAutofit/>
          </a:bodyPr>
          <a:lstStyle/>
          <a:p>
            <a:r>
              <a:rPr lang="en-US" sz="3200" b="1" kern="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STACKED AREA CHART</a:t>
            </a:r>
          </a:p>
        </p:txBody>
      </p:sp>
      <p:graphicFrame>
        <p:nvGraphicFramePr>
          <p:cNvPr id="6" name="TextBox 3">
            <a:extLst>
              <a:ext uri="{FF2B5EF4-FFF2-40B4-BE49-F238E27FC236}">
                <a16:creationId xmlns:a16="http://schemas.microsoft.com/office/drawing/2014/main" id="{DD8A96F1-73A3-D2E1-0D05-D3D2AFE5E484}"/>
              </a:ext>
            </a:extLst>
          </p:cNvPr>
          <p:cNvGraphicFramePr/>
          <p:nvPr>
            <p:extLst>
              <p:ext uri="{D42A27DB-BD31-4B8C-83A1-F6EECF244321}">
                <p14:modId xmlns:p14="http://schemas.microsoft.com/office/powerpoint/2010/main" val="1314083538"/>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96523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65F7F7-2FCE-8F01-53DE-15C39342B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A3C050-8142-B694-D752-66C2D129113B}"/>
              </a:ext>
            </a:extLst>
          </p:cNvPr>
          <p:cNvSpPr>
            <a:spLocks noGrp="1"/>
          </p:cNvSpPr>
          <p:nvPr>
            <p:ph type="title"/>
          </p:nvPr>
        </p:nvSpPr>
        <p:spPr>
          <a:xfrm>
            <a:off x="1731821" y="346365"/>
            <a:ext cx="8728364" cy="775853"/>
          </a:xfrm>
        </p:spPr>
        <p:txBody>
          <a:bodyPr vert="horz" lIns="91440" tIns="45720" rIns="91440" bIns="45720" rtlCol="0" anchor="b">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Code</a:t>
            </a:r>
          </a:p>
        </p:txBody>
      </p:sp>
      <p:pic>
        <p:nvPicPr>
          <p:cNvPr id="4" name="Picture 3" descr="A screenshot of a computer code&#10;&#10;Description automatically generated">
            <a:extLst>
              <a:ext uri="{FF2B5EF4-FFF2-40B4-BE49-F238E27FC236}">
                <a16:creationId xmlns:a16="http://schemas.microsoft.com/office/drawing/2014/main" id="{CAC2A729-A290-B630-1D02-B2F2529A5A96}"/>
              </a:ext>
            </a:extLst>
          </p:cNvPr>
          <p:cNvPicPr>
            <a:picLocks noChangeAspect="1"/>
          </p:cNvPicPr>
          <p:nvPr/>
        </p:nvPicPr>
        <p:blipFill>
          <a:blip r:embed="rId2"/>
          <a:stretch>
            <a:fillRect/>
          </a:stretch>
        </p:blipFill>
        <p:spPr>
          <a:xfrm>
            <a:off x="812203" y="1944320"/>
            <a:ext cx="10553253" cy="1503839"/>
          </a:xfrm>
          <a:prstGeom prst="rect">
            <a:avLst/>
          </a:prstGeom>
        </p:spPr>
      </p:pic>
    </p:spTree>
    <p:extLst>
      <p:ext uri="{BB962C8B-B14F-4D97-AF65-F5344CB8AC3E}">
        <p14:creationId xmlns:p14="http://schemas.microsoft.com/office/powerpoint/2010/main" val="9534636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0B98925-0550-1AFB-C1DC-02792400F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542B00-0433-32A5-23C1-5BA4238E671B}"/>
              </a:ext>
            </a:extLst>
          </p:cNvPr>
          <p:cNvSpPr>
            <a:spLocks noGrp="1"/>
          </p:cNvSpPr>
          <p:nvPr>
            <p:ph type="title"/>
          </p:nvPr>
        </p:nvSpPr>
        <p:spPr>
          <a:xfrm>
            <a:off x="354488" y="257443"/>
            <a:ext cx="7326472" cy="817325"/>
          </a:xfrm>
        </p:spPr>
        <p:txBody>
          <a:bodyPr vert="horz" lIns="91440" tIns="45720" rIns="91440" bIns="45720" rtlCol="0" anchor="b">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Stacked Area Chart - Visualization</a:t>
            </a:r>
          </a:p>
        </p:txBody>
      </p:sp>
      <p:pic>
        <p:nvPicPr>
          <p:cNvPr id="7" name="Picture 6" descr="A graph showing different colors of lines&#10;&#10;Description automatically generated with medium confidence">
            <a:extLst>
              <a:ext uri="{FF2B5EF4-FFF2-40B4-BE49-F238E27FC236}">
                <a16:creationId xmlns:a16="http://schemas.microsoft.com/office/drawing/2014/main" id="{E619E3A2-DC74-8F89-E2B2-D150F439E798}"/>
              </a:ext>
            </a:extLst>
          </p:cNvPr>
          <p:cNvPicPr>
            <a:picLocks noChangeAspect="1"/>
          </p:cNvPicPr>
          <p:nvPr/>
        </p:nvPicPr>
        <p:blipFill rotWithShape="1">
          <a:blip r:embed="rId2"/>
          <a:srcRect r="5567" b="-1"/>
          <a:stretch/>
        </p:blipFill>
        <p:spPr>
          <a:xfrm>
            <a:off x="417249" y="1238596"/>
            <a:ext cx="11361029" cy="5203357"/>
          </a:xfrm>
          <a:prstGeom prst="rect">
            <a:avLst/>
          </a:prstGeom>
        </p:spPr>
      </p:pic>
      <p:sp>
        <p:nvSpPr>
          <p:cNvPr id="5" name="TextBox 4">
            <a:extLst>
              <a:ext uri="{FF2B5EF4-FFF2-40B4-BE49-F238E27FC236}">
                <a16:creationId xmlns:a16="http://schemas.microsoft.com/office/drawing/2014/main" id="{B07B245A-B456-644E-BD8F-F2B5F1B33500}"/>
              </a:ext>
            </a:extLst>
          </p:cNvPr>
          <p:cNvSpPr txBox="1"/>
          <p:nvPr/>
        </p:nvSpPr>
        <p:spPr>
          <a:xfrm>
            <a:off x="614680" y="2316481"/>
            <a:ext cx="3888896" cy="3860482"/>
          </a:xfrm>
          <a:prstGeom prst="rect">
            <a:avLst/>
          </a:prstGeom>
        </p:spPr>
        <p:txBody>
          <a:bodyPr vert="horz" lIns="91440" tIns="45720" rIns="91440" bIns="45720" rtlCol="0">
            <a:normAutofit/>
          </a:bodyPr>
          <a:lstStyle/>
          <a:p>
            <a:pPr>
              <a:lnSpc>
                <a:spcPct val="120000"/>
              </a:lnSpc>
              <a:spcAft>
                <a:spcPts val="600"/>
              </a:spcAft>
            </a:pPr>
            <a:endParaRPr lang="en-US" dirty="0"/>
          </a:p>
        </p:txBody>
      </p:sp>
    </p:spTree>
    <p:extLst>
      <p:ext uri="{BB962C8B-B14F-4D97-AF65-F5344CB8AC3E}">
        <p14:creationId xmlns:p14="http://schemas.microsoft.com/office/powerpoint/2010/main" val="20399921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BC996-0D34-532F-B1D5-AC9C706B3AA6}"/>
              </a:ext>
            </a:extLst>
          </p:cNvPr>
          <p:cNvSpPr>
            <a:spLocks noGrp="1"/>
          </p:cNvSpPr>
          <p:nvPr>
            <p:ph type="title"/>
          </p:nvPr>
        </p:nvSpPr>
        <p:spPr/>
        <p:txBody>
          <a:bodyPr>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Observations</a:t>
            </a:r>
          </a:p>
        </p:txBody>
      </p:sp>
      <p:sp>
        <p:nvSpPr>
          <p:cNvPr id="3" name="Content Placeholder 2">
            <a:extLst>
              <a:ext uri="{FF2B5EF4-FFF2-40B4-BE49-F238E27FC236}">
                <a16:creationId xmlns:a16="http://schemas.microsoft.com/office/drawing/2014/main" id="{1EED44D1-7CDF-C657-BFE6-2CFDC9888C30}"/>
              </a:ext>
            </a:extLst>
          </p:cNvPr>
          <p:cNvSpPr>
            <a:spLocks noGrp="1"/>
          </p:cNvSpPr>
          <p:nvPr>
            <p:ph idx="1"/>
          </p:nvPr>
        </p:nvSpPr>
        <p:spPr>
          <a:xfrm>
            <a:off x="612647" y="1307939"/>
            <a:ext cx="10653579" cy="5001421"/>
          </a:xfrm>
        </p:spPr>
        <p:txBody>
          <a:bodyPr>
            <a:normAutofit/>
          </a:bodyPr>
          <a:lstStyle/>
          <a:p>
            <a:pPr algn="l"/>
            <a:r>
              <a:rPr lang="en-US" sz="1600" b="0" i="0" u="none" strike="noStrike" dirty="0">
                <a:solidFill>
                  <a:srgbClr val="000000"/>
                </a:solidFill>
                <a:effectLst/>
                <a:latin typeface="Helvetica Neue" panose="02000503000000020004" pitchFamily="2" charset="0"/>
              </a:rPr>
              <a:t>The stacked area chart displays the total runs scored by each team over different seasons in the Indian Premier League (IPL). </a:t>
            </a:r>
          </a:p>
          <a:p>
            <a:pPr algn="l"/>
            <a:r>
              <a:rPr lang="en-US" sz="1600" b="0" i="0" u="none" strike="noStrike" dirty="0">
                <a:solidFill>
                  <a:srgbClr val="000000"/>
                </a:solidFill>
                <a:effectLst/>
                <a:latin typeface="Helvetica Neue" panose="02000503000000020004" pitchFamily="2" charset="0"/>
              </a:rPr>
              <a:t>Each color represents a different team, and the height of each color segment at any given point on the x-axis represents the total runs scored by that team in a particular season.</a:t>
            </a:r>
          </a:p>
          <a:p>
            <a:pPr algn="l"/>
            <a:r>
              <a:rPr lang="en-US" sz="1600" b="0" i="0" u="none" strike="noStrike" dirty="0">
                <a:solidFill>
                  <a:srgbClr val="000000"/>
                </a:solidFill>
                <a:effectLst/>
                <a:latin typeface="Helvetica Neue" panose="02000503000000020004" pitchFamily="2" charset="0"/>
              </a:rPr>
              <a:t>From the chart, we can observe the overall trend of runs scored by each team across seasons. For instance, teams like Mumbai Indians, Chennai Super Kings, and Royal Challengers Bangalore consistently appear to score higher totals across multiple seasons, indicating their strong batting performances. </a:t>
            </a:r>
          </a:p>
          <a:p>
            <a:pPr algn="l"/>
            <a:r>
              <a:rPr lang="en-US" sz="1600" b="0" i="0" u="none" strike="noStrike" dirty="0">
                <a:solidFill>
                  <a:srgbClr val="000000"/>
                </a:solidFill>
                <a:effectLst/>
                <a:latin typeface="Helvetica Neue" panose="02000503000000020004" pitchFamily="2" charset="0"/>
              </a:rPr>
              <a:t>On the other hand, some teams like Kochi Tuskers Kerala and Pune Warriors show lower total runs, possibly due to their shorter presence in the IPL or lower overall performance.</a:t>
            </a:r>
          </a:p>
          <a:p>
            <a:pPr algn="l"/>
            <a:r>
              <a:rPr lang="en-US" sz="1600" b="0" i="0" u="none" strike="noStrike" dirty="0">
                <a:solidFill>
                  <a:srgbClr val="000000"/>
                </a:solidFill>
                <a:effectLst/>
                <a:latin typeface="Helvetica Neue" panose="02000503000000020004" pitchFamily="2" charset="0"/>
              </a:rPr>
              <a:t>Additionally, fluctuations in the height of the colored segments within each season reveal variations in the performance of teams from one season to another. </a:t>
            </a:r>
          </a:p>
          <a:p>
            <a:pPr algn="l"/>
            <a:r>
              <a:rPr lang="en-US" sz="1600" b="0" i="0" u="none" strike="noStrike" dirty="0">
                <a:solidFill>
                  <a:srgbClr val="000000"/>
                </a:solidFill>
                <a:effectLst/>
                <a:latin typeface="Helvetica Neue" panose="02000503000000020004" pitchFamily="2" charset="0"/>
              </a:rPr>
              <a:t>This visualization provides insights into the batting prowess of each team over time and can help in analyzing the historical performance and trends of IPL teams in terms of run-scoring abilities.</a:t>
            </a:r>
          </a:p>
          <a:p>
            <a:endParaRPr lang="en-US" dirty="0"/>
          </a:p>
        </p:txBody>
      </p:sp>
    </p:spTree>
    <p:extLst>
      <p:ext uri="{BB962C8B-B14F-4D97-AF65-F5344CB8AC3E}">
        <p14:creationId xmlns:p14="http://schemas.microsoft.com/office/powerpoint/2010/main" val="1698023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1922D2-D397-9EA4-A66D-55B0884D1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92EC3-F670-3635-75EF-E1CC775AB34D}"/>
              </a:ext>
            </a:extLst>
          </p:cNvPr>
          <p:cNvSpPr>
            <a:spLocks noGrp="1"/>
          </p:cNvSpPr>
          <p:nvPr>
            <p:ph type="title"/>
          </p:nvPr>
        </p:nvSpPr>
        <p:spPr>
          <a:xfrm>
            <a:off x="612649" y="548639"/>
            <a:ext cx="3494314" cy="5786638"/>
          </a:xfrm>
        </p:spPr>
        <p:txBody>
          <a:bodyPr vert="horz" lIns="91440" tIns="45720" rIns="91440" bIns="45720" rtlCol="0" anchor="t">
            <a:normAutofit/>
          </a:bodyPr>
          <a:lstStyle/>
          <a:p>
            <a:r>
              <a:rPr lang="en-US" sz="3200" b="1" kern="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Marks and Channels Used</a:t>
            </a:r>
          </a:p>
        </p:txBody>
      </p:sp>
      <p:graphicFrame>
        <p:nvGraphicFramePr>
          <p:cNvPr id="5" name="TextBox 2">
            <a:extLst>
              <a:ext uri="{FF2B5EF4-FFF2-40B4-BE49-F238E27FC236}">
                <a16:creationId xmlns:a16="http://schemas.microsoft.com/office/drawing/2014/main" id="{53F8BB6E-F656-7168-A831-5FABBC37A3FE}"/>
              </a:ext>
            </a:extLst>
          </p:cNvPr>
          <p:cNvGraphicFramePr/>
          <p:nvPr>
            <p:extLst>
              <p:ext uri="{D42A27DB-BD31-4B8C-83A1-F6EECF244321}">
                <p14:modId xmlns:p14="http://schemas.microsoft.com/office/powerpoint/2010/main" val="4133012468"/>
              </p:ext>
            </p:extLst>
          </p:nvPr>
        </p:nvGraphicFramePr>
        <p:xfrm>
          <a:off x="4608246" y="548640"/>
          <a:ext cx="6949440" cy="5786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19882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01013C5-0169-8F8C-FA57-62D87022A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ricket equipment">
            <a:extLst>
              <a:ext uri="{FF2B5EF4-FFF2-40B4-BE49-F238E27FC236}">
                <a16:creationId xmlns:a16="http://schemas.microsoft.com/office/drawing/2014/main" id="{7DB1BA19-978F-004E-3006-6106BDC22246}"/>
              </a:ext>
            </a:extLst>
          </p:cNvPr>
          <p:cNvPicPr>
            <a:picLocks noChangeAspect="1"/>
          </p:cNvPicPr>
          <p:nvPr/>
        </p:nvPicPr>
        <p:blipFill rotWithShape="1">
          <a:blip r:embed="rId2"/>
          <a:srcRect l="4546" t="23391" r="4546"/>
          <a:stretch/>
        </p:blipFill>
        <p:spPr>
          <a:xfrm>
            <a:off x="20" y="10"/>
            <a:ext cx="12191980" cy="6857990"/>
          </a:xfrm>
          <a:prstGeom prst="rect">
            <a:avLst/>
          </a:prstGeom>
        </p:spPr>
      </p:pic>
      <p:sp>
        <p:nvSpPr>
          <p:cNvPr id="29" name="Rectangle 28">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72932"/>
            <a:ext cx="12192000" cy="4285068"/>
          </a:xfrm>
          <a:prstGeom prst="rect">
            <a:avLst/>
          </a:prstGeom>
          <a:gradFill>
            <a:gsLst>
              <a:gs pos="0">
                <a:srgbClr val="000000">
                  <a:alpha val="0"/>
                </a:srgbClr>
              </a:gs>
              <a:gs pos="55000">
                <a:srgbClr val="000000">
                  <a:alpha val="52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F09C7B-36A9-4ED5-39DD-11BC275B7A28}"/>
              </a:ext>
            </a:extLst>
          </p:cNvPr>
          <p:cNvSpPr>
            <a:spLocks noGrp="1"/>
          </p:cNvSpPr>
          <p:nvPr>
            <p:ph type="title"/>
          </p:nvPr>
        </p:nvSpPr>
        <p:spPr>
          <a:xfrm>
            <a:off x="1731821" y="3715473"/>
            <a:ext cx="8728364" cy="1811213"/>
          </a:xfrm>
        </p:spPr>
        <p:txBody>
          <a:bodyPr vert="horz" lIns="91440" tIns="45720" rIns="91440" bIns="45720" rtlCol="0" anchor="b">
            <a:noAutofit/>
          </a:bodyPr>
          <a:lstStyle/>
          <a:p>
            <a:pPr algn="ctr"/>
            <a:r>
              <a:rPr lang="en-US" sz="4000" i="0" u="none" strike="noStrike" dirty="0">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Question 4: How does the frequency of matches played vary across different venues?</a:t>
            </a:r>
            <a:endParaRPr lang="en-US" sz="40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66163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51922D2-D397-9EA4-A66D-55B0884D1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3201C-9F20-08E9-C5CD-A7D66B092261}"/>
              </a:ext>
            </a:extLst>
          </p:cNvPr>
          <p:cNvSpPr>
            <a:spLocks noGrp="1"/>
          </p:cNvSpPr>
          <p:nvPr>
            <p:ph type="title"/>
          </p:nvPr>
        </p:nvSpPr>
        <p:spPr>
          <a:xfrm>
            <a:off x="612648" y="548639"/>
            <a:ext cx="4665407" cy="1175989"/>
          </a:xfrm>
        </p:spPr>
        <p:txBody>
          <a:bodyPr vert="horz" lIns="91440" tIns="45720" rIns="91440" bIns="45720" rtlCol="0" anchor="t">
            <a:normAutofit/>
          </a:bodyPr>
          <a:lstStyle/>
          <a:p>
            <a:r>
              <a:rPr lang="en-US" sz="3200" b="1" kern="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STACKED BAR CHART</a:t>
            </a:r>
          </a:p>
        </p:txBody>
      </p:sp>
      <p:graphicFrame>
        <p:nvGraphicFramePr>
          <p:cNvPr id="5" name="TextBox 2">
            <a:extLst>
              <a:ext uri="{FF2B5EF4-FFF2-40B4-BE49-F238E27FC236}">
                <a16:creationId xmlns:a16="http://schemas.microsoft.com/office/drawing/2014/main" id="{91211A34-9602-42BA-4559-350B3957B7C8}"/>
              </a:ext>
            </a:extLst>
          </p:cNvPr>
          <p:cNvGraphicFramePr/>
          <p:nvPr>
            <p:extLst>
              <p:ext uri="{D42A27DB-BD31-4B8C-83A1-F6EECF244321}">
                <p14:modId xmlns:p14="http://schemas.microsoft.com/office/powerpoint/2010/main" val="808878950"/>
              </p:ext>
            </p:extLst>
          </p:nvPr>
        </p:nvGraphicFramePr>
        <p:xfrm>
          <a:off x="4608246" y="548640"/>
          <a:ext cx="6949440" cy="5786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58269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DA9942F-A18C-9E9D-BF08-9291C54E1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0D448C-2CD8-2F23-3699-87EFEF3F856B}"/>
              </a:ext>
            </a:extLst>
          </p:cNvPr>
          <p:cNvSpPr>
            <a:spLocks noGrp="1"/>
          </p:cNvSpPr>
          <p:nvPr>
            <p:ph type="title"/>
          </p:nvPr>
        </p:nvSpPr>
        <p:spPr>
          <a:xfrm>
            <a:off x="4932218" y="257443"/>
            <a:ext cx="6206836" cy="817325"/>
          </a:xfrm>
        </p:spPr>
        <p:txBody>
          <a:bodyPr vert="horz" lIns="91440" tIns="45720" rIns="91440" bIns="45720" rtlCol="0" anchor="b">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Code</a:t>
            </a:r>
          </a:p>
        </p:txBody>
      </p:sp>
      <p:pic>
        <p:nvPicPr>
          <p:cNvPr id="4" name="Picture 3" descr="A screenshot of a computer code&#10;&#10;Description automatically generated">
            <a:extLst>
              <a:ext uri="{FF2B5EF4-FFF2-40B4-BE49-F238E27FC236}">
                <a16:creationId xmlns:a16="http://schemas.microsoft.com/office/drawing/2014/main" id="{3B01E576-7EB3-57B2-0B6F-8F9CB180EAAF}"/>
              </a:ext>
            </a:extLst>
          </p:cNvPr>
          <p:cNvPicPr>
            <a:picLocks noChangeAspect="1"/>
          </p:cNvPicPr>
          <p:nvPr/>
        </p:nvPicPr>
        <p:blipFill>
          <a:blip r:embed="rId2"/>
          <a:stretch>
            <a:fillRect/>
          </a:stretch>
        </p:blipFill>
        <p:spPr>
          <a:xfrm>
            <a:off x="417249" y="2575375"/>
            <a:ext cx="11361029" cy="3010673"/>
          </a:xfrm>
          <a:prstGeom prst="rect">
            <a:avLst/>
          </a:prstGeom>
        </p:spPr>
      </p:pic>
    </p:spTree>
    <p:extLst>
      <p:ext uri="{BB962C8B-B14F-4D97-AF65-F5344CB8AC3E}">
        <p14:creationId xmlns:p14="http://schemas.microsoft.com/office/powerpoint/2010/main" val="900490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65F7F7-2FCE-8F01-53DE-15C39342B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1E9E3E-DD4F-11C9-B52A-7FF4CB984A02}"/>
              </a:ext>
            </a:extLst>
          </p:cNvPr>
          <p:cNvSpPr>
            <a:spLocks noGrp="1"/>
          </p:cNvSpPr>
          <p:nvPr>
            <p:ph type="title"/>
          </p:nvPr>
        </p:nvSpPr>
        <p:spPr>
          <a:xfrm>
            <a:off x="1731821" y="595745"/>
            <a:ext cx="8728364" cy="734291"/>
          </a:xfrm>
        </p:spPr>
        <p:txBody>
          <a:bodyPr vert="horz" lIns="91440" tIns="45720" rIns="91440" bIns="45720" rtlCol="0" anchor="b">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LOADING THE DATASET</a:t>
            </a:r>
          </a:p>
        </p:txBody>
      </p:sp>
      <p:pic>
        <p:nvPicPr>
          <p:cNvPr id="4" name="Content Placeholder 3" descr="A screenshot of a web browser&#10;&#10;Description automatically generated">
            <a:extLst>
              <a:ext uri="{FF2B5EF4-FFF2-40B4-BE49-F238E27FC236}">
                <a16:creationId xmlns:a16="http://schemas.microsoft.com/office/drawing/2014/main" id="{4FB6725D-D64F-FEB1-DD23-FF64A3EB2F28}"/>
              </a:ext>
            </a:extLst>
          </p:cNvPr>
          <p:cNvPicPr>
            <a:picLocks noGrp="1" noChangeAspect="1"/>
          </p:cNvPicPr>
          <p:nvPr>
            <p:ph idx="1"/>
          </p:nvPr>
        </p:nvPicPr>
        <p:blipFill>
          <a:blip r:embed="rId2"/>
          <a:stretch>
            <a:fillRect/>
          </a:stretch>
        </p:blipFill>
        <p:spPr>
          <a:xfrm>
            <a:off x="819373" y="2314552"/>
            <a:ext cx="10553253" cy="2453629"/>
          </a:xfrm>
          <a:prstGeom prst="rect">
            <a:avLst/>
          </a:prstGeom>
        </p:spPr>
      </p:pic>
    </p:spTree>
    <p:extLst>
      <p:ext uri="{BB962C8B-B14F-4D97-AF65-F5344CB8AC3E}">
        <p14:creationId xmlns:p14="http://schemas.microsoft.com/office/powerpoint/2010/main" val="23335032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DA9942F-A18C-9E9D-BF08-9291C54E1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A19D7B-4F5E-E8CE-1179-35215D2B2CE5}"/>
              </a:ext>
            </a:extLst>
          </p:cNvPr>
          <p:cNvSpPr>
            <a:spLocks noGrp="1"/>
          </p:cNvSpPr>
          <p:nvPr>
            <p:ph type="title"/>
          </p:nvPr>
        </p:nvSpPr>
        <p:spPr>
          <a:xfrm>
            <a:off x="354488" y="257443"/>
            <a:ext cx="7326472" cy="817325"/>
          </a:xfrm>
        </p:spPr>
        <p:txBody>
          <a:bodyPr vert="horz" lIns="91440" tIns="45720" rIns="91440" bIns="45720" rtlCol="0" anchor="b">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Stacked Bar Chart - Visualization</a:t>
            </a:r>
          </a:p>
        </p:txBody>
      </p:sp>
      <p:sp>
        <p:nvSpPr>
          <p:cNvPr id="5" name="TextBox 4">
            <a:extLst>
              <a:ext uri="{FF2B5EF4-FFF2-40B4-BE49-F238E27FC236}">
                <a16:creationId xmlns:a16="http://schemas.microsoft.com/office/drawing/2014/main" id="{24B35E76-C65F-5361-DAE4-6BF9D4CBF293}"/>
              </a:ext>
            </a:extLst>
          </p:cNvPr>
          <p:cNvSpPr txBox="1"/>
          <p:nvPr/>
        </p:nvSpPr>
        <p:spPr>
          <a:xfrm>
            <a:off x="614680" y="2316481"/>
            <a:ext cx="3888896" cy="3860482"/>
          </a:xfrm>
          <a:prstGeom prst="rect">
            <a:avLst/>
          </a:prstGeom>
        </p:spPr>
        <p:txBody>
          <a:bodyPr vert="horz" lIns="91440" tIns="45720" rIns="91440" bIns="45720" rtlCol="0">
            <a:normAutofit/>
          </a:bodyPr>
          <a:lstStyle/>
          <a:p>
            <a:pPr>
              <a:lnSpc>
                <a:spcPct val="120000"/>
              </a:lnSpc>
              <a:spcAft>
                <a:spcPts val="600"/>
              </a:spcAft>
            </a:pPr>
            <a:endParaRPr lang="en-US" dirty="0"/>
          </a:p>
        </p:txBody>
      </p:sp>
      <p:pic>
        <p:nvPicPr>
          <p:cNvPr id="8" name="Picture 7" descr="A graph with different colored bars&#10;&#10;Description automatically generated">
            <a:extLst>
              <a:ext uri="{FF2B5EF4-FFF2-40B4-BE49-F238E27FC236}">
                <a16:creationId xmlns:a16="http://schemas.microsoft.com/office/drawing/2014/main" id="{5451FD19-B76E-E9BC-661D-1A40D3E171AD}"/>
              </a:ext>
            </a:extLst>
          </p:cNvPr>
          <p:cNvPicPr>
            <a:picLocks noChangeAspect="1"/>
          </p:cNvPicPr>
          <p:nvPr/>
        </p:nvPicPr>
        <p:blipFill>
          <a:blip r:embed="rId2"/>
          <a:stretch>
            <a:fillRect/>
          </a:stretch>
        </p:blipFill>
        <p:spPr>
          <a:xfrm>
            <a:off x="1267851" y="1520456"/>
            <a:ext cx="9260388" cy="4476307"/>
          </a:xfrm>
          <a:prstGeom prst="rect">
            <a:avLst/>
          </a:prstGeom>
        </p:spPr>
      </p:pic>
    </p:spTree>
    <p:extLst>
      <p:ext uri="{BB962C8B-B14F-4D97-AF65-F5344CB8AC3E}">
        <p14:creationId xmlns:p14="http://schemas.microsoft.com/office/powerpoint/2010/main" val="11913100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CF0F-BC2D-43DA-7B97-D75FE466AE48}"/>
              </a:ext>
            </a:extLst>
          </p:cNvPr>
          <p:cNvSpPr>
            <a:spLocks noGrp="1"/>
          </p:cNvSpPr>
          <p:nvPr>
            <p:ph type="title"/>
          </p:nvPr>
        </p:nvSpPr>
        <p:spPr/>
        <p:txBody>
          <a:bodyPr>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Observations</a:t>
            </a:r>
          </a:p>
        </p:txBody>
      </p:sp>
      <p:sp>
        <p:nvSpPr>
          <p:cNvPr id="3" name="Content Placeholder 2">
            <a:extLst>
              <a:ext uri="{FF2B5EF4-FFF2-40B4-BE49-F238E27FC236}">
                <a16:creationId xmlns:a16="http://schemas.microsoft.com/office/drawing/2014/main" id="{590302C9-84AA-869F-958D-D933734B5DA9}"/>
              </a:ext>
            </a:extLst>
          </p:cNvPr>
          <p:cNvSpPr>
            <a:spLocks noGrp="1"/>
          </p:cNvSpPr>
          <p:nvPr>
            <p:ph idx="1"/>
          </p:nvPr>
        </p:nvSpPr>
        <p:spPr/>
        <p:txBody>
          <a:bodyPr>
            <a:normAutofit/>
          </a:bodyPr>
          <a:lstStyle/>
          <a:p>
            <a:r>
              <a:rPr lang="en-US" sz="1600" b="0" i="0" u="none" strike="noStrike" dirty="0">
                <a:solidFill>
                  <a:srgbClr val="000000"/>
                </a:solidFill>
                <a:effectLst/>
                <a:latin typeface="Helvetica Neue" panose="02000503000000020004" pitchFamily="2" charset="0"/>
              </a:rPr>
              <a:t>The stacked bar chart representation above shows the frequency of matches played at the top 10 venues, along with the number of matches won by each team at those venues.</a:t>
            </a:r>
          </a:p>
          <a:p>
            <a:r>
              <a:rPr lang="en-US" sz="1600" b="0" i="0" u="none" strike="noStrike" dirty="0">
                <a:solidFill>
                  <a:srgbClr val="000000"/>
                </a:solidFill>
                <a:effectLst/>
                <a:latin typeface="Helvetica Neue" panose="02000503000000020004" pitchFamily="2" charset="0"/>
              </a:rPr>
              <a:t>Each row corresponds to a specific venue, and each column represents a team that has won matches at that venue.</a:t>
            </a:r>
          </a:p>
          <a:p>
            <a:r>
              <a:rPr lang="en-US" sz="1600" b="0" i="0" u="none" strike="noStrike" dirty="0">
                <a:solidFill>
                  <a:srgbClr val="000000"/>
                </a:solidFill>
                <a:effectLst/>
                <a:latin typeface="Helvetica Neue" panose="02000503000000020004" pitchFamily="2" charset="0"/>
              </a:rPr>
              <a:t>For example, at the Eden Gardens venue, Kolkata Knight Riders won the highest number of matches, followed by Chennai Super Kings, and others. </a:t>
            </a:r>
          </a:p>
          <a:p>
            <a:r>
              <a:rPr lang="en-US" sz="1600" b="0" i="0" u="none" strike="noStrike" dirty="0">
                <a:solidFill>
                  <a:srgbClr val="000000"/>
                </a:solidFill>
                <a:effectLst/>
                <a:latin typeface="Helvetica Neue" panose="02000503000000020004" pitchFamily="2" charset="0"/>
              </a:rPr>
              <a:t>Similarly, the bar chart provides insights into the match outcomes at other popular venues such as Feroz Shah Kotla, M Chinnaswamy Stadium, and Wankhede Stadium. </a:t>
            </a:r>
          </a:p>
          <a:p>
            <a:r>
              <a:rPr lang="en-US" sz="1600" b="0" i="0" u="none" strike="noStrike" dirty="0">
                <a:solidFill>
                  <a:srgbClr val="000000"/>
                </a:solidFill>
                <a:effectLst/>
                <a:latin typeface="Helvetica Neue" panose="02000503000000020004" pitchFamily="2" charset="0"/>
              </a:rPr>
              <a:t>This table offers a comprehensive view of the match frequency and team performances across different venues, aiding in the analysis of venue preferences and team strengths in various locations.</a:t>
            </a:r>
            <a:endParaRPr lang="en-US" sz="1600" dirty="0"/>
          </a:p>
        </p:txBody>
      </p:sp>
    </p:spTree>
    <p:extLst>
      <p:ext uri="{BB962C8B-B14F-4D97-AF65-F5344CB8AC3E}">
        <p14:creationId xmlns:p14="http://schemas.microsoft.com/office/powerpoint/2010/main" val="292749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1922D2-D397-9EA4-A66D-55B0884D1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92EC3-F670-3635-75EF-E1CC775AB34D}"/>
              </a:ext>
            </a:extLst>
          </p:cNvPr>
          <p:cNvSpPr>
            <a:spLocks noGrp="1"/>
          </p:cNvSpPr>
          <p:nvPr>
            <p:ph type="title"/>
          </p:nvPr>
        </p:nvSpPr>
        <p:spPr>
          <a:xfrm>
            <a:off x="612649" y="548639"/>
            <a:ext cx="3866754" cy="1071817"/>
          </a:xfrm>
        </p:spPr>
        <p:txBody>
          <a:bodyPr vert="horz" lIns="91440" tIns="45720" rIns="91440" bIns="45720" rtlCol="0" anchor="t">
            <a:normAutofit/>
          </a:bodyPr>
          <a:lstStyle/>
          <a:p>
            <a:r>
              <a:rPr lang="en-US" sz="3200" b="1" kern="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Marks and Channels Used</a:t>
            </a:r>
          </a:p>
        </p:txBody>
      </p:sp>
      <p:graphicFrame>
        <p:nvGraphicFramePr>
          <p:cNvPr id="5" name="TextBox 2">
            <a:extLst>
              <a:ext uri="{FF2B5EF4-FFF2-40B4-BE49-F238E27FC236}">
                <a16:creationId xmlns:a16="http://schemas.microsoft.com/office/drawing/2014/main" id="{53F8BB6E-F656-7168-A831-5FABBC37A3FE}"/>
              </a:ext>
            </a:extLst>
          </p:cNvPr>
          <p:cNvGraphicFramePr/>
          <p:nvPr>
            <p:extLst>
              <p:ext uri="{D42A27DB-BD31-4B8C-83A1-F6EECF244321}">
                <p14:modId xmlns:p14="http://schemas.microsoft.com/office/powerpoint/2010/main" val="2394617835"/>
              </p:ext>
            </p:extLst>
          </p:nvPr>
        </p:nvGraphicFramePr>
        <p:xfrm>
          <a:off x="4608246" y="548640"/>
          <a:ext cx="6949440" cy="5786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44080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1922D2-D397-9EA4-A66D-55B0884D1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17239B-A41B-33B2-B422-7F4FA5C8BEF1}"/>
              </a:ext>
            </a:extLst>
          </p:cNvPr>
          <p:cNvSpPr>
            <a:spLocks noGrp="1"/>
          </p:cNvSpPr>
          <p:nvPr>
            <p:ph type="title"/>
          </p:nvPr>
        </p:nvSpPr>
        <p:spPr>
          <a:xfrm>
            <a:off x="612649" y="548639"/>
            <a:ext cx="3494314" cy="585680"/>
          </a:xfrm>
        </p:spPr>
        <p:txBody>
          <a:bodyPr vert="horz" lIns="91440" tIns="45720" rIns="91440" bIns="45720" rtlCol="0" anchor="t">
            <a:normAutofit/>
          </a:bodyPr>
          <a:lstStyle/>
          <a:p>
            <a:r>
              <a:rPr lang="en-US" sz="3200" b="1" kern="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CONCLUSION</a:t>
            </a:r>
          </a:p>
        </p:txBody>
      </p:sp>
      <p:graphicFrame>
        <p:nvGraphicFramePr>
          <p:cNvPr id="5" name="TextBox 2">
            <a:extLst>
              <a:ext uri="{FF2B5EF4-FFF2-40B4-BE49-F238E27FC236}">
                <a16:creationId xmlns:a16="http://schemas.microsoft.com/office/drawing/2014/main" id="{EA6A50DB-DFB3-1175-E882-61457EF1165F}"/>
              </a:ext>
            </a:extLst>
          </p:cNvPr>
          <p:cNvGraphicFramePr/>
          <p:nvPr>
            <p:extLst>
              <p:ext uri="{D42A27DB-BD31-4B8C-83A1-F6EECF244321}">
                <p14:modId xmlns:p14="http://schemas.microsoft.com/office/powerpoint/2010/main" val="3597219093"/>
              </p:ext>
            </p:extLst>
          </p:nvPr>
        </p:nvGraphicFramePr>
        <p:xfrm>
          <a:off x="4608246" y="548640"/>
          <a:ext cx="6949440" cy="5786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62549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B65F7F7-2FCE-8F01-53DE-15C39342B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635C47-B9DF-171D-65F0-8C82C076C578}"/>
              </a:ext>
            </a:extLst>
          </p:cNvPr>
          <p:cNvSpPr>
            <a:spLocks noGrp="1"/>
          </p:cNvSpPr>
          <p:nvPr>
            <p:ph type="title"/>
          </p:nvPr>
        </p:nvSpPr>
        <p:spPr>
          <a:xfrm>
            <a:off x="1731821" y="5099539"/>
            <a:ext cx="8728364" cy="807857"/>
          </a:xfrm>
        </p:spPr>
        <p:txBody>
          <a:bodyPr vert="horz" lIns="91440" tIns="45720" rIns="91440" bIns="45720" rtlCol="0" anchor="b">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Thank You</a:t>
            </a:r>
          </a:p>
        </p:txBody>
      </p:sp>
      <p:pic>
        <p:nvPicPr>
          <p:cNvPr id="7" name="Graphic 6" descr="Cricket">
            <a:extLst>
              <a:ext uri="{FF2B5EF4-FFF2-40B4-BE49-F238E27FC236}">
                <a16:creationId xmlns:a16="http://schemas.microsoft.com/office/drawing/2014/main" id="{B4FBE878-9F7A-58BD-3152-80D2C9CEAE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76684" y="484094"/>
            <a:ext cx="4424291" cy="4424291"/>
          </a:xfrm>
          <a:prstGeom prst="rect">
            <a:avLst/>
          </a:prstGeom>
        </p:spPr>
      </p:pic>
    </p:spTree>
    <p:extLst>
      <p:ext uri="{BB962C8B-B14F-4D97-AF65-F5344CB8AC3E}">
        <p14:creationId xmlns:p14="http://schemas.microsoft.com/office/powerpoint/2010/main" val="2246862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4D02DC-86D0-86A9-4404-26B11AF64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690230-7295-FD31-F0E7-5FC77036C6A8}"/>
              </a:ext>
            </a:extLst>
          </p:cNvPr>
          <p:cNvSpPr>
            <a:spLocks noGrp="1"/>
          </p:cNvSpPr>
          <p:nvPr>
            <p:ph type="title"/>
          </p:nvPr>
        </p:nvSpPr>
        <p:spPr>
          <a:xfrm>
            <a:off x="2494392" y="1791147"/>
            <a:ext cx="7202862" cy="1952369"/>
          </a:xfrm>
        </p:spPr>
        <p:txBody>
          <a:bodyPr vert="horz" lIns="91440" tIns="45720" rIns="91440" bIns="45720" rtlCol="0" anchor="b">
            <a:normAutofit/>
          </a:bodyPr>
          <a:lstStyle/>
          <a:p>
            <a:pPr algn="ctr"/>
            <a:r>
              <a:rPr lang="en-US" sz="4000" dirty="0">
                <a:latin typeface="Helvetica Neue" panose="02000503000000020004" pitchFamily="2" charset="0"/>
                <a:ea typeface="Helvetica Neue" panose="02000503000000020004" pitchFamily="2" charset="0"/>
                <a:cs typeface="Helvetica Neue" panose="02000503000000020004" pitchFamily="2" charset="0"/>
              </a:rPr>
              <a:t>DATA CLEANING</a:t>
            </a:r>
          </a:p>
        </p:txBody>
      </p:sp>
    </p:spTree>
    <p:extLst>
      <p:ext uri="{BB962C8B-B14F-4D97-AF65-F5344CB8AC3E}">
        <p14:creationId xmlns:p14="http://schemas.microsoft.com/office/powerpoint/2010/main" val="140886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B4472A-332B-71E5-8009-33841E7C3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B8C4CA-2E3E-AB6A-A66E-B2618097F80B}"/>
              </a:ext>
            </a:extLst>
          </p:cNvPr>
          <p:cNvSpPr>
            <a:spLocks noGrp="1"/>
          </p:cNvSpPr>
          <p:nvPr>
            <p:ph type="title"/>
          </p:nvPr>
        </p:nvSpPr>
        <p:spPr>
          <a:xfrm>
            <a:off x="737976" y="429492"/>
            <a:ext cx="10359514" cy="720436"/>
          </a:xfrm>
        </p:spPr>
        <p:txBody>
          <a:bodyPr vert="horz" lIns="91440" tIns="45720" rIns="91440" bIns="45720" rtlCol="0" anchor="b">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DELIVERIES.CSV</a:t>
            </a:r>
          </a:p>
        </p:txBody>
      </p:sp>
      <p:pic>
        <p:nvPicPr>
          <p:cNvPr id="4" name="Picture 3" descr="A table with numbers and names&#10;&#10;Description automatically generated">
            <a:extLst>
              <a:ext uri="{FF2B5EF4-FFF2-40B4-BE49-F238E27FC236}">
                <a16:creationId xmlns:a16="http://schemas.microsoft.com/office/drawing/2014/main" id="{217AE012-69F4-72EC-4F7E-83E4D05A278B}"/>
              </a:ext>
            </a:extLst>
          </p:cNvPr>
          <p:cNvPicPr>
            <a:picLocks noChangeAspect="1"/>
          </p:cNvPicPr>
          <p:nvPr/>
        </p:nvPicPr>
        <p:blipFill>
          <a:blip r:embed="rId2"/>
          <a:stretch>
            <a:fillRect/>
          </a:stretch>
        </p:blipFill>
        <p:spPr>
          <a:xfrm>
            <a:off x="1025235" y="1468582"/>
            <a:ext cx="10072255" cy="4959925"/>
          </a:xfrm>
          <a:prstGeom prst="rect">
            <a:avLst/>
          </a:prstGeom>
        </p:spPr>
      </p:pic>
    </p:spTree>
    <p:extLst>
      <p:ext uri="{BB962C8B-B14F-4D97-AF65-F5344CB8AC3E}">
        <p14:creationId xmlns:p14="http://schemas.microsoft.com/office/powerpoint/2010/main" val="1004428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A2735C7-5144-B406-7BFC-F95CA33CC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8B62A2-0E19-9449-3F65-0FC5A9DAB89F}"/>
              </a:ext>
            </a:extLst>
          </p:cNvPr>
          <p:cNvSpPr txBox="1"/>
          <p:nvPr/>
        </p:nvSpPr>
        <p:spPr>
          <a:xfrm>
            <a:off x="1742209" y="415635"/>
            <a:ext cx="8728364" cy="83399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b="1" dirty="0">
                <a:latin typeface="Helvetica Neue" panose="02000503000000020004" pitchFamily="2" charset="0"/>
                <a:ea typeface="Helvetica Neue" panose="02000503000000020004" pitchFamily="2" charset="0"/>
                <a:cs typeface="Helvetica Neue" panose="02000503000000020004" pitchFamily="2" charset="0"/>
              </a:rPr>
              <a:t>Checking the Missing Values in df1</a:t>
            </a:r>
          </a:p>
        </p:txBody>
      </p:sp>
      <p:pic>
        <p:nvPicPr>
          <p:cNvPr id="10" name="Picture 9" descr="A screenshot of a computer screen&#10;&#10;Description automatically generated">
            <a:extLst>
              <a:ext uri="{FF2B5EF4-FFF2-40B4-BE49-F238E27FC236}">
                <a16:creationId xmlns:a16="http://schemas.microsoft.com/office/drawing/2014/main" id="{51E0CCCE-BA6A-F67D-208E-34B9079625D7}"/>
              </a:ext>
            </a:extLst>
          </p:cNvPr>
          <p:cNvPicPr>
            <a:picLocks noChangeAspect="1"/>
          </p:cNvPicPr>
          <p:nvPr/>
        </p:nvPicPr>
        <p:blipFill>
          <a:blip r:embed="rId2"/>
          <a:stretch>
            <a:fillRect/>
          </a:stretch>
        </p:blipFill>
        <p:spPr>
          <a:xfrm>
            <a:off x="2932172" y="1770976"/>
            <a:ext cx="2465524" cy="3837393"/>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A07CF3A1-1591-31A6-A8E5-7842E52FCD3B}"/>
              </a:ext>
            </a:extLst>
          </p:cNvPr>
          <p:cNvPicPr>
            <a:picLocks noChangeAspect="1"/>
          </p:cNvPicPr>
          <p:nvPr/>
        </p:nvPicPr>
        <p:blipFill>
          <a:blip r:embed="rId3"/>
          <a:stretch>
            <a:fillRect/>
          </a:stretch>
        </p:blipFill>
        <p:spPr>
          <a:xfrm>
            <a:off x="6638592" y="1770975"/>
            <a:ext cx="3050727" cy="3837393"/>
          </a:xfrm>
          <a:prstGeom prst="rect">
            <a:avLst/>
          </a:prstGeom>
        </p:spPr>
      </p:pic>
    </p:spTree>
    <p:extLst>
      <p:ext uri="{BB962C8B-B14F-4D97-AF65-F5344CB8AC3E}">
        <p14:creationId xmlns:p14="http://schemas.microsoft.com/office/powerpoint/2010/main" val="689427109"/>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otalTime>901</TotalTime>
  <Words>2865</Words>
  <Application>Microsoft Macintosh PowerPoint</Application>
  <PresentationFormat>Widescreen</PresentationFormat>
  <Paragraphs>175</Paragraphs>
  <Slides>64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Helvetica Neue</vt:lpstr>
      <vt:lpstr>Neue Haas Grotesk Text Pro</vt:lpstr>
      <vt:lpstr>VanillaVTI</vt:lpstr>
      <vt:lpstr>INDIAN PREMIER LEAGUE MATCH DATA ANALYSIS (2008 – 2017)</vt:lpstr>
      <vt:lpstr>OVERVIEW</vt:lpstr>
      <vt:lpstr>INTRODUCTION</vt:lpstr>
      <vt:lpstr>OBJECTIVE</vt:lpstr>
      <vt:lpstr>DATASET </vt:lpstr>
      <vt:lpstr>LOADING THE DATASET</vt:lpstr>
      <vt:lpstr>DATA CLEANING</vt:lpstr>
      <vt:lpstr>DELIVERIES.CSV</vt:lpstr>
      <vt:lpstr>PowerPoint Presentation</vt:lpstr>
      <vt:lpstr>Dropping the columns</vt:lpstr>
      <vt:lpstr>MATCHES.CSV</vt:lpstr>
      <vt:lpstr>Checking the Missing Values in df2</vt:lpstr>
      <vt:lpstr>Handling the missing values</vt:lpstr>
      <vt:lpstr>MOST_RUNS_AVERAGE_STRIKERATE.CSV </vt:lpstr>
      <vt:lpstr>Checking the Missing Values in df3</vt:lpstr>
      <vt:lpstr>Handling the missing values</vt:lpstr>
      <vt:lpstr>CHECKING THE DUPLICATES</vt:lpstr>
      <vt:lpstr>Handling the Duplicates</vt:lpstr>
      <vt:lpstr>Changing the column names</vt:lpstr>
      <vt:lpstr>DESCRIPTIVE STATISTICS</vt:lpstr>
      <vt:lpstr>Summary Statistics</vt:lpstr>
      <vt:lpstr>Summary Statistics – df1</vt:lpstr>
      <vt:lpstr>Observations from Summary Statistics – df1</vt:lpstr>
      <vt:lpstr>Summary Statistics – df2</vt:lpstr>
      <vt:lpstr>Observations from Summary Statistics – df2</vt:lpstr>
      <vt:lpstr>Summary Statistics – df3</vt:lpstr>
      <vt:lpstr>Observations from Summary Statistics – df3</vt:lpstr>
      <vt:lpstr>Correlation Analysis</vt:lpstr>
      <vt:lpstr>Correlation analysis – df1:</vt:lpstr>
      <vt:lpstr>Correlation analysis – df2:</vt:lpstr>
      <vt:lpstr>Correlation analysis – df3:</vt:lpstr>
      <vt:lpstr>DATA MANIPULATION</vt:lpstr>
      <vt:lpstr>Using Data Aggregation Technique</vt:lpstr>
      <vt:lpstr>Data Merging</vt:lpstr>
      <vt:lpstr>Data Aggregation that calculates the total runs scored by each batting team</vt:lpstr>
      <vt:lpstr>Data Aggregation that calculates the average strike rate of each batsman</vt:lpstr>
      <vt:lpstr>DATA VISUALIZATION</vt:lpstr>
      <vt:lpstr>Data Visualization</vt:lpstr>
      <vt:lpstr>Question 1: Which team has won the most matches in the dataset?</vt:lpstr>
      <vt:lpstr> BAR CHART</vt:lpstr>
      <vt:lpstr>Code</vt:lpstr>
      <vt:lpstr>Bar Chart - Visualization</vt:lpstr>
      <vt:lpstr>Observations</vt:lpstr>
      <vt:lpstr>Marks and Channels Used:</vt:lpstr>
      <vt:lpstr>Question 2: How does the average run rate vary across different seasons?</vt:lpstr>
      <vt:lpstr>LINE CHART</vt:lpstr>
      <vt:lpstr>Code</vt:lpstr>
      <vt:lpstr>Line Chart - Visualization</vt:lpstr>
      <vt:lpstr>Observations</vt:lpstr>
      <vt:lpstr>Marks and Channels Used</vt:lpstr>
      <vt:lpstr>Question 3: What is the trend of total runs scored by each team over different seasons? </vt:lpstr>
      <vt:lpstr>STACKED AREA CHART</vt:lpstr>
      <vt:lpstr>Code</vt:lpstr>
      <vt:lpstr>Stacked Area Chart - Visualization</vt:lpstr>
      <vt:lpstr>Observations</vt:lpstr>
      <vt:lpstr>Marks and Channels Used</vt:lpstr>
      <vt:lpstr>Question 4: How does the frequency of matches played vary across different venues?</vt:lpstr>
      <vt:lpstr>STACKED BAR CHART</vt:lpstr>
      <vt:lpstr>Code</vt:lpstr>
      <vt:lpstr>Stacked Bar Chart - Visualization</vt:lpstr>
      <vt:lpstr>Observations</vt:lpstr>
      <vt:lpstr>Marks and Channels Used</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INDIAN PREMIER LEAGUE MATCH DATA ANALYSIS (2008 – 2017)</dc:title>
  <dc:creator>Sai Rohini Godavarthi</dc:creator>
  <cp:lastModifiedBy>Sai Rohini Godavarthi</cp:lastModifiedBy>
  <cp:revision>11</cp:revision>
  <dcterms:created xsi:type="dcterms:W3CDTF">2024-03-27T04:19:42Z</dcterms:created>
  <dcterms:modified xsi:type="dcterms:W3CDTF">2024-03-28T21:48:14Z</dcterms:modified>
</cp:coreProperties>
</file>